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18288000" cy="10287000"/>
  <p:notesSz cx="6858000" cy="9144000"/>
  <p:embeddedFontLst>
    <p:embeddedFont>
      <p:font typeface="Arimo" panose="020B0604020202020204" charset="0"/>
      <p:regular r:id="rId15"/>
    </p:embeddedFont>
    <p:embeddedFont>
      <p:font typeface="Arimo Bold" panose="020B0604020202020204" charset="0"/>
      <p:regular r:id="rId16"/>
    </p:embeddedFont>
    <p:embeddedFont>
      <p:font typeface="DejaVu Serif" panose="020B0604020202020204" charset="0"/>
      <p:regular r:id="rId17"/>
    </p:embeddedFont>
    <p:embeddedFont>
      <p:font typeface="DejaVu Serif Bold" panose="020B0604020202020204" charset="0"/>
      <p:regular r:id="rId18"/>
    </p:embeddedFont>
    <p:embeddedFont>
      <p:font typeface="DejaVu Serif Italics" panose="020B0604020202020204" charset="0"/>
      <p:regular r:id="rId19"/>
    </p:embeddedFont>
    <p:embeddedFont>
      <p:font typeface="Glacial Indifference" panose="020B0604020202020204" charset="0"/>
      <p:regular r:id="rId20"/>
    </p:embeddedFont>
    <p:embeddedFont>
      <p:font typeface="Homemade Apple" panose="020B0604020202020204" charset="0"/>
      <p:regular r:id="rId21"/>
    </p:embeddedFont>
    <p:embeddedFont>
      <p:font typeface="Noto Serif Display" panose="020B0604020202020204"/>
      <p:regular r:id="rId22"/>
    </p:embeddedFont>
    <p:embeddedFont>
      <p:font typeface="Proxima Nova Bold" panose="020B0604020202020204" charset="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379"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8.fntdata"/><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14.png"/><Relationship Id="rId12"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11" Type="http://schemas.openxmlformats.org/officeDocument/2006/relationships/image" Target="../media/image32.png"/><Relationship Id="rId5" Type="http://schemas.openxmlformats.org/officeDocument/2006/relationships/image" Target="../media/image27.png"/><Relationship Id="rId10" Type="http://schemas.openxmlformats.org/officeDocument/2006/relationships/image" Target="../media/image31.png"/><Relationship Id="rId4" Type="http://schemas.openxmlformats.org/officeDocument/2006/relationships/image" Target="../media/image26.png"/><Relationship Id="rId9" Type="http://schemas.openxmlformats.org/officeDocument/2006/relationships/image" Target="../media/image30.pn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7.sv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6.png"/><Relationship Id="rId7"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9.pn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0.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22.png"/><Relationship Id="rId10" Type="http://schemas.openxmlformats.org/officeDocument/2006/relationships/image" Target="../media/image9.svg"/><Relationship Id="rId4" Type="http://schemas.openxmlformats.org/officeDocument/2006/relationships/image" Target="../media/image21.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grpSp>
        <p:nvGrpSpPr>
          <p:cNvPr id="3" name="Group 3"/>
          <p:cNvGrpSpPr/>
          <p:nvPr/>
        </p:nvGrpSpPr>
        <p:grpSpPr>
          <a:xfrm>
            <a:off x="0" y="0"/>
            <a:ext cx="18288000" cy="1861066"/>
            <a:chOff x="0" y="0"/>
            <a:chExt cx="4816593" cy="490157"/>
          </a:xfrm>
        </p:grpSpPr>
        <p:sp>
          <p:nvSpPr>
            <p:cNvPr id="4" name="Freeform 4"/>
            <p:cNvSpPr/>
            <p:nvPr/>
          </p:nvSpPr>
          <p:spPr>
            <a:xfrm>
              <a:off x="0" y="0"/>
              <a:ext cx="4816592" cy="490157"/>
            </a:xfrm>
            <a:custGeom>
              <a:avLst/>
              <a:gdLst/>
              <a:ahLst/>
              <a:cxnLst/>
              <a:rect l="l" t="t" r="r" b="b"/>
              <a:pathLst>
                <a:path w="4816592" h="490157">
                  <a:moveTo>
                    <a:pt x="0" y="0"/>
                  </a:moveTo>
                  <a:lnTo>
                    <a:pt x="4816592" y="0"/>
                  </a:lnTo>
                  <a:lnTo>
                    <a:pt x="4816592" y="490157"/>
                  </a:lnTo>
                  <a:lnTo>
                    <a:pt x="0" y="490157"/>
                  </a:lnTo>
                  <a:close/>
                </a:path>
              </a:pathLst>
            </a:custGeom>
            <a:solidFill>
              <a:srgbClr val="CEBCAF"/>
            </a:solidFill>
          </p:spPr>
        </p:sp>
        <p:sp>
          <p:nvSpPr>
            <p:cNvPr id="5" name="TextBox 5"/>
            <p:cNvSpPr txBox="1"/>
            <p:nvPr/>
          </p:nvSpPr>
          <p:spPr>
            <a:xfrm>
              <a:off x="0" y="-38100"/>
              <a:ext cx="4816593" cy="528257"/>
            </a:xfrm>
            <a:prstGeom prst="rect">
              <a:avLst/>
            </a:prstGeom>
          </p:spPr>
          <p:txBody>
            <a:bodyPr lIns="50800" tIns="50800" rIns="50800" bIns="50800" rtlCol="0" anchor="ctr"/>
            <a:lstStyle/>
            <a:p>
              <a:pPr algn="ctr">
                <a:lnSpc>
                  <a:spcPts val="3120"/>
                </a:lnSpc>
              </a:pPr>
              <a:endParaRPr/>
            </a:p>
          </p:txBody>
        </p:sp>
      </p:grpSp>
      <p:sp>
        <p:nvSpPr>
          <p:cNvPr id="6" name="Freeform 6"/>
          <p:cNvSpPr/>
          <p:nvPr/>
        </p:nvSpPr>
        <p:spPr>
          <a:xfrm>
            <a:off x="5334733" y="0"/>
            <a:ext cx="1901820" cy="1861066"/>
          </a:xfrm>
          <a:custGeom>
            <a:avLst/>
            <a:gdLst/>
            <a:ahLst/>
            <a:cxnLst/>
            <a:rect l="l" t="t" r="r" b="b"/>
            <a:pathLst>
              <a:path w="1901820" h="1861066">
                <a:moveTo>
                  <a:pt x="0" y="0"/>
                </a:moveTo>
                <a:lnTo>
                  <a:pt x="1901820" y="0"/>
                </a:lnTo>
                <a:lnTo>
                  <a:pt x="1901820" y="1861066"/>
                </a:lnTo>
                <a:lnTo>
                  <a:pt x="0" y="1861066"/>
                </a:lnTo>
                <a:lnTo>
                  <a:pt x="0" y="0"/>
                </a:lnTo>
                <a:close/>
              </a:path>
            </a:pathLst>
          </a:custGeom>
          <a:blipFill>
            <a:blip r:embed="rId3"/>
            <a:stretch>
              <a:fillRect/>
            </a:stretch>
          </a:blipFill>
        </p:spPr>
      </p:sp>
      <p:sp>
        <p:nvSpPr>
          <p:cNvPr id="7" name="Freeform 7"/>
          <p:cNvSpPr/>
          <p:nvPr/>
        </p:nvSpPr>
        <p:spPr>
          <a:xfrm>
            <a:off x="3141289" y="0"/>
            <a:ext cx="1849330" cy="4277900"/>
          </a:xfrm>
          <a:custGeom>
            <a:avLst/>
            <a:gdLst/>
            <a:ahLst/>
            <a:cxnLst/>
            <a:rect l="l" t="t" r="r" b="b"/>
            <a:pathLst>
              <a:path w="1849330" h="4277900">
                <a:moveTo>
                  <a:pt x="0" y="0"/>
                </a:moveTo>
                <a:lnTo>
                  <a:pt x="1849330" y="0"/>
                </a:lnTo>
                <a:lnTo>
                  <a:pt x="1849330" y="4277900"/>
                </a:lnTo>
                <a:lnTo>
                  <a:pt x="0" y="4277900"/>
                </a:lnTo>
                <a:lnTo>
                  <a:pt x="0" y="0"/>
                </a:lnTo>
                <a:close/>
              </a:path>
            </a:pathLst>
          </a:custGeom>
          <a:blipFill>
            <a:blip r:embed="rId4">
              <a:extLst>
                <a:ext uri="{96DAC541-7B7A-43D3-8B79-37D633B846F1}">
                  <asvg:svgBlip xmlns:asvg="http://schemas.microsoft.com/office/drawing/2016/SVG/main" r:embed="rId5"/>
                </a:ext>
              </a:extLst>
            </a:blip>
            <a:stretch>
              <a:fillRect l="-40783" t="-19402" r="-45654"/>
            </a:stretch>
          </a:blipFill>
        </p:spPr>
      </p:sp>
      <p:sp>
        <p:nvSpPr>
          <p:cNvPr id="8" name="Freeform 8"/>
          <p:cNvSpPr/>
          <p:nvPr/>
        </p:nvSpPr>
        <p:spPr>
          <a:xfrm>
            <a:off x="-695795" y="3106469"/>
            <a:ext cx="6655689" cy="8229600"/>
          </a:xfrm>
          <a:custGeom>
            <a:avLst/>
            <a:gdLst/>
            <a:ahLst/>
            <a:cxnLst/>
            <a:rect l="l" t="t" r="r" b="b"/>
            <a:pathLst>
              <a:path w="6655689" h="8229600">
                <a:moveTo>
                  <a:pt x="0" y="0"/>
                </a:moveTo>
                <a:lnTo>
                  <a:pt x="6655689" y="0"/>
                </a:lnTo>
                <a:lnTo>
                  <a:pt x="6655689" y="8229600"/>
                </a:lnTo>
                <a:lnTo>
                  <a:pt x="0" y="8229600"/>
                </a:lnTo>
                <a:lnTo>
                  <a:pt x="0" y="0"/>
                </a:lnTo>
                <a:close/>
              </a:path>
            </a:pathLst>
          </a:custGeom>
          <a:blipFill>
            <a:blip r:embed="rId6"/>
            <a:stretch>
              <a:fillRect/>
            </a:stretch>
          </a:blipFill>
        </p:spPr>
      </p:sp>
      <p:sp>
        <p:nvSpPr>
          <p:cNvPr id="9" name="TextBox 9"/>
          <p:cNvSpPr txBox="1"/>
          <p:nvPr/>
        </p:nvSpPr>
        <p:spPr>
          <a:xfrm>
            <a:off x="1759155" y="3005477"/>
            <a:ext cx="17073853" cy="1667555"/>
          </a:xfrm>
          <a:prstGeom prst="rect">
            <a:avLst/>
          </a:prstGeom>
        </p:spPr>
        <p:txBody>
          <a:bodyPr lIns="0" tIns="0" rIns="0" bIns="0" rtlCol="0" anchor="t">
            <a:spAutoFit/>
          </a:bodyPr>
          <a:lstStyle/>
          <a:p>
            <a:pPr algn="ctr">
              <a:lnSpc>
                <a:spcPts val="6401"/>
              </a:lnSpc>
            </a:pPr>
            <a:r>
              <a:rPr lang="en-US" sz="6401" b="1" spc="921" dirty="0">
                <a:solidFill>
                  <a:srgbClr val="000000"/>
                </a:solidFill>
                <a:latin typeface="Proxima Nova Bold"/>
                <a:ea typeface="Proxima Nova Bold"/>
                <a:cs typeface="Proxima Nova Bold"/>
                <a:sym typeface="Proxima Nova Bold"/>
              </a:rPr>
              <a:t>BÁO CÁO </a:t>
            </a:r>
          </a:p>
          <a:p>
            <a:pPr algn="ctr">
              <a:lnSpc>
                <a:spcPts val="6401"/>
              </a:lnSpc>
            </a:pPr>
            <a:r>
              <a:rPr lang="en-US" sz="6401" b="1" spc="921" dirty="0">
                <a:solidFill>
                  <a:srgbClr val="000000"/>
                </a:solidFill>
                <a:latin typeface="Proxima Nova Bold"/>
                <a:ea typeface="Proxima Nova Bold"/>
                <a:cs typeface="Proxima Nova Bold"/>
                <a:sym typeface="Proxima Nova Bold"/>
              </a:rPr>
              <a:t>ĐỒ ÁN CƠ SỞ NGÀNH</a:t>
            </a:r>
          </a:p>
        </p:txBody>
      </p:sp>
      <p:sp>
        <p:nvSpPr>
          <p:cNvPr id="10" name="TextBox 10"/>
          <p:cNvSpPr txBox="1"/>
          <p:nvPr/>
        </p:nvSpPr>
        <p:spPr>
          <a:xfrm>
            <a:off x="10296082" y="8367126"/>
            <a:ext cx="4364682" cy="523874"/>
          </a:xfrm>
          <a:prstGeom prst="rect">
            <a:avLst/>
          </a:prstGeom>
        </p:spPr>
        <p:txBody>
          <a:bodyPr lIns="0" tIns="0" rIns="0" bIns="0" rtlCol="0" anchor="t">
            <a:spAutoFit/>
          </a:bodyPr>
          <a:lstStyle/>
          <a:p>
            <a:pPr algn="ctr">
              <a:lnSpc>
                <a:spcPts val="4200"/>
              </a:lnSpc>
            </a:pPr>
            <a:r>
              <a:rPr lang="en-US" sz="3000" i="1">
                <a:solidFill>
                  <a:srgbClr val="000000"/>
                </a:solidFill>
                <a:latin typeface="DejaVu Serif Italics"/>
                <a:ea typeface="DejaVu Serif Italics"/>
                <a:cs typeface="DejaVu Serif Italics"/>
                <a:sym typeface="DejaVu Serif Italics"/>
              </a:rPr>
              <a:t>SVTH: Lê Khánh Đăng</a:t>
            </a:r>
          </a:p>
        </p:txBody>
      </p:sp>
      <p:sp>
        <p:nvSpPr>
          <p:cNvPr id="11" name="TextBox 11"/>
          <p:cNvSpPr txBox="1"/>
          <p:nvPr/>
        </p:nvSpPr>
        <p:spPr>
          <a:xfrm>
            <a:off x="10296082" y="7657078"/>
            <a:ext cx="5802660" cy="523874"/>
          </a:xfrm>
          <a:prstGeom prst="rect">
            <a:avLst/>
          </a:prstGeom>
        </p:spPr>
        <p:txBody>
          <a:bodyPr lIns="0" tIns="0" rIns="0" bIns="0" rtlCol="0" anchor="t">
            <a:spAutoFit/>
          </a:bodyPr>
          <a:lstStyle/>
          <a:p>
            <a:pPr algn="ctr">
              <a:lnSpc>
                <a:spcPts val="4200"/>
              </a:lnSpc>
            </a:pPr>
            <a:r>
              <a:rPr lang="en-US" sz="3000" i="1">
                <a:solidFill>
                  <a:srgbClr val="000000"/>
                </a:solidFill>
                <a:latin typeface="DejaVu Serif Italics"/>
                <a:ea typeface="DejaVu Serif Italics"/>
                <a:cs typeface="DejaVu Serif Italics"/>
                <a:sym typeface="DejaVu Serif Italics"/>
              </a:rPr>
              <a:t>GVHD: TS. Nguyễn Nhứt Lam</a:t>
            </a:r>
          </a:p>
        </p:txBody>
      </p:sp>
      <p:sp>
        <p:nvSpPr>
          <p:cNvPr id="12" name="TextBox 12"/>
          <p:cNvSpPr txBox="1"/>
          <p:nvPr/>
        </p:nvSpPr>
        <p:spPr>
          <a:xfrm>
            <a:off x="2218677" y="177674"/>
            <a:ext cx="20403192" cy="1448569"/>
          </a:xfrm>
          <a:prstGeom prst="rect">
            <a:avLst/>
          </a:prstGeom>
        </p:spPr>
        <p:txBody>
          <a:bodyPr lIns="0" tIns="0" rIns="0" bIns="0" rtlCol="0" anchor="t">
            <a:spAutoFit/>
          </a:bodyPr>
          <a:lstStyle/>
          <a:p>
            <a:pPr algn="ctr">
              <a:lnSpc>
                <a:spcPts val="5771"/>
              </a:lnSpc>
              <a:spcBef>
                <a:spcPct val="0"/>
              </a:spcBef>
            </a:pPr>
            <a:r>
              <a:rPr lang="en-US" sz="4439" b="1" spc="266" dirty="0">
                <a:solidFill>
                  <a:srgbClr val="000000"/>
                </a:solidFill>
                <a:latin typeface="Arimo Bold"/>
                <a:ea typeface="Arimo Bold"/>
                <a:cs typeface="Arimo Bold"/>
                <a:sym typeface="Arimo Bold"/>
              </a:rPr>
              <a:t>ĐẠI HỌC TRÀ VINH</a:t>
            </a:r>
          </a:p>
          <a:p>
            <a:pPr algn="ctr">
              <a:lnSpc>
                <a:spcPts val="5771"/>
              </a:lnSpc>
              <a:spcBef>
                <a:spcPct val="0"/>
              </a:spcBef>
            </a:pPr>
            <a:r>
              <a:rPr lang="en-US" sz="4439" b="1" spc="266" dirty="0">
                <a:solidFill>
                  <a:srgbClr val="000000"/>
                </a:solidFill>
                <a:latin typeface="Arimo Bold"/>
                <a:ea typeface="Arimo Bold"/>
                <a:cs typeface="Arimo Bold"/>
                <a:sym typeface="Arimo Bold"/>
              </a:rPr>
              <a:t>KHOA KỸ THUẬT &amp; CÔNG NGHỆ</a:t>
            </a:r>
          </a:p>
        </p:txBody>
      </p:sp>
      <p:sp>
        <p:nvSpPr>
          <p:cNvPr id="13" name="TextBox 13"/>
          <p:cNvSpPr txBox="1"/>
          <p:nvPr/>
        </p:nvSpPr>
        <p:spPr>
          <a:xfrm>
            <a:off x="4065954" y="4888324"/>
            <a:ext cx="13406051" cy="2453044"/>
          </a:xfrm>
          <a:prstGeom prst="rect">
            <a:avLst/>
          </a:prstGeom>
        </p:spPr>
        <p:txBody>
          <a:bodyPr wrap="square" lIns="0" tIns="0" rIns="0" bIns="0" rtlCol="0" anchor="t">
            <a:spAutoFit/>
          </a:bodyPr>
          <a:lstStyle/>
          <a:p>
            <a:pPr algn="ctr">
              <a:lnSpc>
                <a:spcPts val="6623"/>
              </a:lnSpc>
            </a:pPr>
            <a:r>
              <a:rPr lang="en-US" sz="4300" b="1" dirty="0">
                <a:solidFill>
                  <a:srgbClr val="2C70AD"/>
                </a:solidFill>
                <a:latin typeface="Arimo Bold"/>
                <a:ea typeface="Arimo Bold"/>
                <a:cs typeface="Arimo Bold"/>
                <a:sym typeface="Arimo Bold"/>
              </a:rPr>
              <a:t>XÂY DỰNG WEBSITE GIỚI THIỆU CÁC NGÔI CHÙA NỔI TIẾNG CỦA TỈNH TRÀ VINH SỬ DỤNG REACT.JS</a:t>
            </a:r>
          </a:p>
        </p:txBody>
      </p:sp>
      <p:sp>
        <p:nvSpPr>
          <p:cNvPr id="14" name="TextBox 14"/>
          <p:cNvSpPr txBox="1"/>
          <p:nvPr/>
        </p:nvSpPr>
        <p:spPr>
          <a:xfrm>
            <a:off x="10296082" y="8953500"/>
            <a:ext cx="4364682" cy="533400"/>
          </a:xfrm>
          <a:prstGeom prst="rect">
            <a:avLst/>
          </a:prstGeom>
        </p:spPr>
        <p:txBody>
          <a:bodyPr lIns="0" tIns="0" rIns="0" bIns="0" rtlCol="0" anchor="t">
            <a:spAutoFit/>
          </a:bodyPr>
          <a:lstStyle/>
          <a:p>
            <a:pPr algn="l">
              <a:lnSpc>
                <a:spcPts val="4200"/>
              </a:lnSpc>
            </a:pPr>
            <a:r>
              <a:rPr lang="en-US" sz="3000">
                <a:solidFill>
                  <a:srgbClr val="000000"/>
                </a:solidFill>
                <a:latin typeface="Arimo"/>
                <a:ea typeface="Arimo"/>
                <a:cs typeface="Arimo"/>
                <a:sym typeface="Arimo"/>
              </a:rPr>
              <a:t>Lớp: DA22TTA</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5528670" y="0"/>
            <a:ext cx="791242" cy="2057400"/>
          </a:xfrm>
          <a:custGeom>
            <a:avLst/>
            <a:gdLst/>
            <a:ahLst/>
            <a:cxnLst/>
            <a:rect l="l" t="t" r="r" b="b"/>
            <a:pathLst>
              <a:path w="791242" h="2057400">
                <a:moveTo>
                  <a:pt x="0" y="0"/>
                </a:moveTo>
                <a:lnTo>
                  <a:pt x="791241" y="0"/>
                </a:lnTo>
                <a:lnTo>
                  <a:pt x="791241"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523780" y="0"/>
            <a:ext cx="1471041" cy="4114800"/>
          </a:xfrm>
          <a:custGeom>
            <a:avLst/>
            <a:gdLst/>
            <a:ahLst/>
            <a:cxnLst/>
            <a:rect l="l" t="t" r="r" b="b"/>
            <a:pathLst>
              <a:path w="1471041" h="4114800">
                <a:moveTo>
                  <a:pt x="0" y="0"/>
                </a:moveTo>
                <a:lnTo>
                  <a:pt x="1471040" y="0"/>
                </a:lnTo>
                <a:lnTo>
                  <a:pt x="147104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430783" y="3311012"/>
            <a:ext cx="12221598" cy="6431616"/>
          </a:xfrm>
          <a:custGeom>
            <a:avLst/>
            <a:gdLst/>
            <a:ahLst/>
            <a:cxnLst/>
            <a:rect l="l" t="t" r="r" b="b"/>
            <a:pathLst>
              <a:path w="12221598" h="6431616">
                <a:moveTo>
                  <a:pt x="0" y="0"/>
                </a:moveTo>
                <a:lnTo>
                  <a:pt x="12221599" y="0"/>
                </a:lnTo>
                <a:lnTo>
                  <a:pt x="12221599" y="6431617"/>
                </a:lnTo>
                <a:lnTo>
                  <a:pt x="0" y="6431617"/>
                </a:lnTo>
                <a:lnTo>
                  <a:pt x="0" y="0"/>
                </a:lnTo>
                <a:close/>
              </a:path>
            </a:pathLst>
          </a:custGeom>
          <a:blipFill>
            <a:blip r:embed="rId7"/>
            <a:stretch>
              <a:fillRect/>
            </a:stretch>
          </a:blipFill>
        </p:spPr>
      </p:sp>
      <p:sp>
        <p:nvSpPr>
          <p:cNvPr id="6" name="TextBox 6"/>
          <p:cNvSpPr txBox="1"/>
          <p:nvPr/>
        </p:nvSpPr>
        <p:spPr>
          <a:xfrm>
            <a:off x="-2341471" y="542925"/>
            <a:ext cx="14531766" cy="942975"/>
          </a:xfrm>
          <a:prstGeom prst="rect">
            <a:avLst/>
          </a:prstGeom>
        </p:spPr>
        <p:txBody>
          <a:bodyPr lIns="0" tIns="0" rIns="0" bIns="0" rtlCol="0" anchor="t">
            <a:spAutoFit/>
          </a:bodyPr>
          <a:lstStyle/>
          <a:p>
            <a:pPr algn="ctr">
              <a:lnSpc>
                <a:spcPts val="7200"/>
              </a:lnSpc>
            </a:pPr>
            <a:r>
              <a:rPr lang="en-US" sz="6000" b="1">
                <a:solidFill>
                  <a:srgbClr val="000000"/>
                </a:solidFill>
                <a:latin typeface="Arimo Bold"/>
                <a:ea typeface="Arimo Bold"/>
                <a:cs typeface="Arimo Bold"/>
                <a:sym typeface="Arimo Bold"/>
              </a:rPr>
              <a:t>III. Công cụ thực hiện</a:t>
            </a:r>
          </a:p>
        </p:txBody>
      </p:sp>
      <p:sp>
        <p:nvSpPr>
          <p:cNvPr id="7" name="TextBox 7"/>
          <p:cNvSpPr txBox="1"/>
          <p:nvPr/>
        </p:nvSpPr>
        <p:spPr>
          <a:xfrm>
            <a:off x="1028700" y="1752601"/>
            <a:ext cx="7499003" cy="533399"/>
          </a:xfrm>
          <a:prstGeom prst="rect">
            <a:avLst/>
          </a:prstGeom>
        </p:spPr>
        <p:txBody>
          <a:bodyPr lIns="0" tIns="0" rIns="0" bIns="0" rtlCol="0" anchor="t">
            <a:spAutoFit/>
          </a:bodyPr>
          <a:lstStyle/>
          <a:p>
            <a:pPr algn="ctr">
              <a:lnSpc>
                <a:spcPts val="4200"/>
              </a:lnSpc>
              <a:spcBef>
                <a:spcPct val="0"/>
              </a:spcBef>
            </a:pPr>
            <a:r>
              <a:rPr lang="en-US" sz="3000">
                <a:solidFill>
                  <a:srgbClr val="000000"/>
                </a:solidFill>
                <a:latin typeface="Arimo"/>
                <a:ea typeface="Arimo"/>
                <a:cs typeface="Arimo"/>
                <a:sym typeface="Arimo"/>
              </a:rPr>
              <a:t>Frontend: Sử dụng React.js để tạo giao diện</a:t>
            </a:r>
          </a:p>
        </p:txBody>
      </p:sp>
      <p:sp>
        <p:nvSpPr>
          <p:cNvPr id="8" name="TextBox 8"/>
          <p:cNvSpPr txBox="1"/>
          <p:nvPr/>
        </p:nvSpPr>
        <p:spPr>
          <a:xfrm>
            <a:off x="1028700" y="2468307"/>
            <a:ext cx="15460266" cy="533399"/>
          </a:xfrm>
          <a:prstGeom prst="rect">
            <a:avLst/>
          </a:prstGeom>
        </p:spPr>
        <p:txBody>
          <a:bodyPr lIns="0" tIns="0" rIns="0" bIns="0" rtlCol="0" anchor="t">
            <a:spAutoFit/>
          </a:bodyPr>
          <a:lstStyle/>
          <a:p>
            <a:pPr algn="l">
              <a:lnSpc>
                <a:spcPts val="4200"/>
              </a:lnSpc>
              <a:spcBef>
                <a:spcPct val="0"/>
              </a:spcBef>
            </a:pPr>
            <a:r>
              <a:rPr lang="en-US" sz="3000">
                <a:solidFill>
                  <a:srgbClr val="000000"/>
                </a:solidFill>
                <a:latin typeface="Arimo"/>
                <a:ea typeface="Arimo"/>
                <a:cs typeface="Arimo"/>
                <a:sym typeface="Arimo"/>
              </a:rPr>
              <a:t>Backend: Sử dụng Node.js với Express.js để xây dựng API và MongoDB để lưu trữ dữ liệu.</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5528670" y="0"/>
            <a:ext cx="791242" cy="2057400"/>
          </a:xfrm>
          <a:custGeom>
            <a:avLst/>
            <a:gdLst/>
            <a:ahLst/>
            <a:cxnLst/>
            <a:rect l="l" t="t" r="r" b="b"/>
            <a:pathLst>
              <a:path w="791242" h="2057400">
                <a:moveTo>
                  <a:pt x="0" y="0"/>
                </a:moveTo>
                <a:lnTo>
                  <a:pt x="791241" y="0"/>
                </a:lnTo>
                <a:lnTo>
                  <a:pt x="791241"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523780" y="0"/>
            <a:ext cx="1471041" cy="4114800"/>
          </a:xfrm>
          <a:custGeom>
            <a:avLst/>
            <a:gdLst/>
            <a:ahLst/>
            <a:cxnLst/>
            <a:rect l="l" t="t" r="r" b="b"/>
            <a:pathLst>
              <a:path w="1471041" h="4114800">
                <a:moveTo>
                  <a:pt x="0" y="0"/>
                </a:moveTo>
                <a:lnTo>
                  <a:pt x="1471040" y="0"/>
                </a:lnTo>
                <a:lnTo>
                  <a:pt x="1471040"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2843558" y="2491682"/>
            <a:ext cx="6660444" cy="8229600"/>
          </a:xfrm>
          <a:custGeom>
            <a:avLst/>
            <a:gdLst/>
            <a:ahLst/>
            <a:cxnLst/>
            <a:rect l="l" t="t" r="r" b="b"/>
            <a:pathLst>
              <a:path w="6660444" h="8229600">
                <a:moveTo>
                  <a:pt x="0" y="0"/>
                </a:moveTo>
                <a:lnTo>
                  <a:pt x="6660444" y="0"/>
                </a:lnTo>
                <a:lnTo>
                  <a:pt x="6660444" y="8229600"/>
                </a:lnTo>
                <a:lnTo>
                  <a:pt x="0" y="8229600"/>
                </a:lnTo>
                <a:lnTo>
                  <a:pt x="0" y="0"/>
                </a:lnTo>
                <a:close/>
              </a:path>
            </a:pathLst>
          </a:custGeom>
          <a:blipFill>
            <a:blip r:embed="rId7">
              <a:alphaModFix amt="57000"/>
            </a:blip>
            <a:stretch>
              <a:fillRect/>
            </a:stretch>
          </a:blipFill>
        </p:spPr>
      </p:sp>
      <p:sp>
        <p:nvSpPr>
          <p:cNvPr id="6" name="TextBox 6"/>
          <p:cNvSpPr txBox="1"/>
          <p:nvPr/>
        </p:nvSpPr>
        <p:spPr>
          <a:xfrm>
            <a:off x="1028700" y="1621158"/>
            <a:ext cx="12384881" cy="6797035"/>
          </a:xfrm>
          <a:prstGeom prst="rect">
            <a:avLst/>
          </a:prstGeom>
        </p:spPr>
        <p:txBody>
          <a:bodyPr lIns="0" tIns="0" rIns="0" bIns="0" rtlCol="0" anchor="t">
            <a:spAutoFit/>
          </a:bodyPr>
          <a:lstStyle/>
          <a:p>
            <a:pPr algn="just">
              <a:lnSpc>
                <a:spcPts val="6030"/>
              </a:lnSpc>
            </a:pPr>
            <a:r>
              <a:rPr lang="en-US" sz="3000">
                <a:solidFill>
                  <a:srgbClr val="000000"/>
                </a:solidFill>
                <a:latin typeface="Arimo"/>
                <a:ea typeface="Arimo"/>
                <a:cs typeface="Arimo"/>
                <a:sym typeface="Arimo"/>
              </a:rPr>
              <a:t>Hoàn thiện chức năng chính:</a:t>
            </a:r>
          </a:p>
          <a:p>
            <a:pPr marL="647711" lvl="1" indent="-323856" algn="just">
              <a:lnSpc>
                <a:spcPts val="6030"/>
              </a:lnSpc>
              <a:buFont typeface="Arial"/>
              <a:buChar char="•"/>
            </a:pPr>
            <a:r>
              <a:rPr lang="en-US" sz="3000">
                <a:solidFill>
                  <a:srgbClr val="000000"/>
                </a:solidFill>
                <a:latin typeface="Arimo"/>
                <a:ea typeface="Arimo"/>
                <a:cs typeface="Arimo"/>
                <a:sym typeface="Arimo"/>
              </a:rPr>
              <a:t>Trang chủ hiển thị tổng quan về Trà Vinh với giao diện hiện đại.</a:t>
            </a:r>
          </a:p>
          <a:p>
            <a:pPr marL="647711" lvl="1" indent="-323856" algn="just">
              <a:lnSpc>
                <a:spcPts val="6030"/>
              </a:lnSpc>
              <a:buFont typeface="Arial"/>
              <a:buChar char="•"/>
            </a:pPr>
            <a:r>
              <a:rPr lang="en-US" sz="3000">
                <a:solidFill>
                  <a:srgbClr val="000000"/>
                </a:solidFill>
                <a:latin typeface="Arimo"/>
                <a:ea typeface="Arimo"/>
                <a:cs typeface="Arimo"/>
                <a:sym typeface="Arimo"/>
              </a:rPr>
              <a:t>Hiển thị chi tiết chùa (mô tả, hình ảnh, lịch sử, vị trí Google Map).</a:t>
            </a:r>
          </a:p>
          <a:p>
            <a:pPr marL="647711" lvl="1" indent="-323856" algn="just">
              <a:lnSpc>
                <a:spcPts val="6030"/>
              </a:lnSpc>
              <a:buFont typeface="Arial"/>
              <a:buChar char="•"/>
            </a:pPr>
            <a:r>
              <a:rPr lang="en-US" sz="3000">
                <a:solidFill>
                  <a:srgbClr val="000000"/>
                </a:solidFill>
                <a:latin typeface="Arimo"/>
                <a:ea typeface="Arimo"/>
                <a:cs typeface="Arimo"/>
                <a:sym typeface="Arimo"/>
              </a:rPr>
              <a:t>Quản lý thông tin chùa qua Admin Dashboard (thêm, sửa, xóa).</a:t>
            </a:r>
          </a:p>
          <a:p>
            <a:pPr marL="647711" lvl="1" indent="-323856" algn="just">
              <a:lnSpc>
                <a:spcPts val="6030"/>
              </a:lnSpc>
              <a:buFont typeface="Arial"/>
              <a:buChar char="•"/>
            </a:pPr>
            <a:r>
              <a:rPr lang="en-US" sz="3000">
                <a:solidFill>
                  <a:srgbClr val="000000"/>
                </a:solidFill>
                <a:latin typeface="Arimo"/>
                <a:ea typeface="Arimo"/>
                <a:cs typeface="Arimo"/>
                <a:sym typeface="Arimo"/>
              </a:rPr>
              <a:t>Cung cấp thông tin liên hệ và giới thiệu về Trà Vinh.</a:t>
            </a:r>
          </a:p>
          <a:p>
            <a:pPr algn="just">
              <a:lnSpc>
                <a:spcPts val="6030"/>
              </a:lnSpc>
            </a:pPr>
            <a:r>
              <a:rPr lang="en-US" sz="3000">
                <a:solidFill>
                  <a:srgbClr val="000000"/>
                </a:solidFill>
                <a:latin typeface="Arimo"/>
                <a:ea typeface="Arimo"/>
                <a:cs typeface="Arimo"/>
                <a:sym typeface="Arimo"/>
              </a:rPr>
              <a:t>Tối ưu hóa hiệu suất:</a:t>
            </a:r>
          </a:p>
          <a:p>
            <a:pPr marL="647711" lvl="1" indent="-323856" algn="just">
              <a:lnSpc>
                <a:spcPts val="6030"/>
              </a:lnSpc>
              <a:buFont typeface="Arial"/>
              <a:buChar char="•"/>
            </a:pPr>
            <a:r>
              <a:rPr lang="en-US" sz="3000">
                <a:solidFill>
                  <a:srgbClr val="000000"/>
                </a:solidFill>
                <a:latin typeface="Arimo"/>
                <a:ea typeface="Arimo"/>
                <a:cs typeface="Arimo"/>
                <a:sym typeface="Arimo"/>
              </a:rPr>
              <a:t>Ứng dụng React.js, Node.js, MongoDB đảm bảo tải nhanh, mượt mà.</a:t>
            </a:r>
          </a:p>
          <a:p>
            <a:pPr marL="647711" lvl="1" indent="-323856" algn="just">
              <a:lnSpc>
                <a:spcPts val="6030"/>
              </a:lnSpc>
              <a:buFont typeface="Arial"/>
              <a:buChar char="•"/>
            </a:pPr>
            <a:r>
              <a:rPr lang="en-US" sz="3000">
                <a:solidFill>
                  <a:srgbClr val="000000"/>
                </a:solidFill>
                <a:latin typeface="Arimo"/>
                <a:ea typeface="Arimo"/>
                <a:cs typeface="Arimo"/>
                <a:sym typeface="Arimo"/>
              </a:rPr>
              <a:t>Giao diện tối ưu, tương thích mọi thiết bị.</a:t>
            </a:r>
          </a:p>
          <a:p>
            <a:pPr marL="647711" lvl="1" indent="-323856" algn="just">
              <a:lnSpc>
                <a:spcPts val="6030"/>
              </a:lnSpc>
              <a:buFont typeface="Arial"/>
              <a:buChar char="•"/>
            </a:pPr>
            <a:r>
              <a:rPr lang="en-US" sz="3000">
                <a:solidFill>
                  <a:srgbClr val="000000"/>
                </a:solidFill>
                <a:latin typeface="Arimo"/>
                <a:ea typeface="Arimo"/>
                <a:cs typeface="Arimo"/>
                <a:sym typeface="Arimo"/>
              </a:rPr>
              <a:t>Tích hợp SEO cơ bản, nâng cao khả năng tìm kiếm.</a:t>
            </a:r>
          </a:p>
        </p:txBody>
      </p:sp>
      <p:sp>
        <p:nvSpPr>
          <p:cNvPr id="7" name="TextBox 7"/>
          <p:cNvSpPr txBox="1"/>
          <p:nvPr/>
        </p:nvSpPr>
        <p:spPr>
          <a:xfrm>
            <a:off x="-2341471" y="542925"/>
            <a:ext cx="14531766" cy="942975"/>
          </a:xfrm>
          <a:prstGeom prst="rect">
            <a:avLst/>
          </a:prstGeom>
        </p:spPr>
        <p:txBody>
          <a:bodyPr lIns="0" tIns="0" rIns="0" bIns="0" rtlCol="0" anchor="t">
            <a:spAutoFit/>
          </a:bodyPr>
          <a:lstStyle/>
          <a:p>
            <a:pPr algn="ctr">
              <a:lnSpc>
                <a:spcPts val="7200"/>
              </a:lnSpc>
            </a:pPr>
            <a:r>
              <a:rPr lang="en-US" sz="6000" b="1">
                <a:solidFill>
                  <a:srgbClr val="000000"/>
                </a:solidFill>
                <a:latin typeface="Arimo Bold"/>
                <a:ea typeface="Arimo Bold"/>
                <a:cs typeface="Arimo Bold"/>
                <a:sym typeface="Arimo Bold"/>
              </a:rPr>
              <a:t>IV. Kết quả nghiên cứu</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rot="-2700000">
            <a:off x="14942593" y="638045"/>
            <a:ext cx="9515826" cy="7362870"/>
          </a:xfrm>
          <a:custGeom>
            <a:avLst/>
            <a:gdLst/>
            <a:ahLst/>
            <a:cxnLst/>
            <a:rect l="l" t="t" r="r" b="b"/>
            <a:pathLst>
              <a:path w="9515826" h="7362870">
                <a:moveTo>
                  <a:pt x="0" y="0"/>
                </a:moveTo>
                <a:lnTo>
                  <a:pt x="9515826" y="0"/>
                </a:lnTo>
                <a:lnTo>
                  <a:pt x="9515826" y="7362870"/>
                </a:lnTo>
                <a:lnTo>
                  <a:pt x="0" y="7362870"/>
                </a:lnTo>
                <a:lnTo>
                  <a:pt x="0" y="0"/>
                </a:lnTo>
                <a:close/>
              </a:path>
            </a:pathLst>
          </a:custGeom>
          <a:blipFill>
            <a:blip r:embed="rId3"/>
            <a:stretch>
              <a:fillRect/>
            </a:stretch>
          </a:blipFill>
        </p:spPr>
      </p:sp>
      <p:sp>
        <p:nvSpPr>
          <p:cNvPr id="4" name="Freeform 4"/>
          <p:cNvSpPr/>
          <p:nvPr/>
        </p:nvSpPr>
        <p:spPr>
          <a:xfrm rot="-2154788">
            <a:off x="15531877" y="4882994"/>
            <a:ext cx="8645009" cy="8935410"/>
          </a:xfrm>
          <a:custGeom>
            <a:avLst/>
            <a:gdLst/>
            <a:ahLst/>
            <a:cxnLst/>
            <a:rect l="l" t="t" r="r" b="b"/>
            <a:pathLst>
              <a:path w="8645009" h="8935410">
                <a:moveTo>
                  <a:pt x="0" y="0"/>
                </a:moveTo>
                <a:lnTo>
                  <a:pt x="8645009" y="0"/>
                </a:lnTo>
                <a:lnTo>
                  <a:pt x="8645009" y="8935410"/>
                </a:lnTo>
                <a:lnTo>
                  <a:pt x="0" y="8935410"/>
                </a:lnTo>
                <a:lnTo>
                  <a:pt x="0" y="0"/>
                </a:lnTo>
                <a:close/>
              </a:path>
            </a:pathLst>
          </a:custGeom>
          <a:blipFill>
            <a:blip r:embed="rId4"/>
            <a:stretch>
              <a:fillRect/>
            </a:stretch>
          </a:blipFill>
        </p:spPr>
      </p:sp>
      <p:sp>
        <p:nvSpPr>
          <p:cNvPr id="5" name="Freeform 5"/>
          <p:cNvSpPr/>
          <p:nvPr/>
        </p:nvSpPr>
        <p:spPr>
          <a:xfrm rot="-10665953">
            <a:off x="14434468" y="-966232"/>
            <a:ext cx="9961611" cy="4719313"/>
          </a:xfrm>
          <a:custGeom>
            <a:avLst/>
            <a:gdLst/>
            <a:ahLst/>
            <a:cxnLst/>
            <a:rect l="l" t="t" r="r" b="b"/>
            <a:pathLst>
              <a:path w="9961611" h="4719313">
                <a:moveTo>
                  <a:pt x="0" y="0"/>
                </a:moveTo>
                <a:lnTo>
                  <a:pt x="9961612" y="0"/>
                </a:lnTo>
                <a:lnTo>
                  <a:pt x="9961612" y="4719314"/>
                </a:lnTo>
                <a:lnTo>
                  <a:pt x="0" y="4719314"/>
                </a:lnTo>
                <a:lnTo>
                  <a:pt x="0" y="0"/>
                </a:lnTo>
                <a:close/>
              </a:path>
            </a:pathLst>
          </a:custGeom>
          <a:blipFill>
            <a:blip r:embed="rId5"/>
            <a:stretch>
              <a:fillRect/>
            </a:stretch>
          </a:blipFill>
        </p:spPr>
      </p:sp>
      <p:sp>
        <p:nvSpPr>
          <p:cNvPr id="6" name="TextBox 6"/>
          <p:cNvSpPr txBox="1"/>
          <p:nvPr/>
        </p:nvSpPr>
        <p:spPr>
          <a:xfrm>
            <a:off x="539614" y="238516"/>
            <a:ext cx="14531766" cy="942975"/>
          </a:xfrm>
          <a:prstGeom prst="rect">
            <a:avLst/>
          </a:prstGeom>
        </p:spPr>
        <p:txBody>
          <a:bodyPr lIns="0" tIns="0" rIns="0" bIns="0" rtlCol="0" anchor="t">
            <a:spAutoFit/>
          </a:bodyPr>
          <a:lstStyle/>
          <a:p>
            <a:pPr algn="l">
              <a:lnSpc>
                <a:spcPts val="7200"/>
              </a:lnSpc>
            </a:pPr>
            <a:r>
              <a:rPr lang="en-US" sz="6000" b="1">
                <a:solidFill>
                  <a:srgbClr val="000000"/>
                </a:solidFill>
                <a:latin typeface="Arimo Bold"/>
                <a:ea typeface="Arimo Bold"/>
                <a:cs typeface="Arimo Bold"/>
                <a:sym typeface="Arimo Bold"/>
              </a:rPr>
              <a:t>V. Kết luận</a:t>
            </a:r>
          </a:p>
        </p:txBody>
      </p:sp>
      <p:sp>
        <p:nvSpPr>
          <p:cNvPr id="7" name="TextBox 7"/>
          <p:cNvSpPr txBox="1"/>
          <p:nvPr/>
        </p:nvSpPr>
        <p:spPr>
          <a:xfrm>
            <a:off x="539614" y="1598085"/>
            <a:ext cx="14531766" cy="7466819"/>
          </a:xfrm>
          <a:prstGeom prst="rect">
            <a:avLst/>
          </a:prstGeom>
        </p:spPr>
        <p:txBody>
          <a:bodyPr lIns="0" tIns="0" rIns="0" bIns="0" rtlCol="0" anchor="t">
            <a:spAutoFit/>
          </a:bodyPr>
          <a:lstStyle/>
          <a:p>
            <a:pPr algn="l">
              <a:lnSpc>
                <a:spcPts val="4243"/>
              </a:lnSpc>
              <a:spcBef>
                <a:spcPct val="0"/>
              </a:spcBef>
            </a:pPr>
            <a:r>
              <a:rPr lang="en-US" sz="3030">
                <a:solidFill>
                  <a:srgbClr val="000000"/>
                </a:solidFill>
                <a:latin typeface="Arimo"/>
                <a:ea typeface="Arimo"/>
                <a:cs typeface="Arimo"/>
                <a:sym typeface="Arimo"/>
              </a:rPr>
              <a:t>Kết quả đạt được:</a:t>
            </a:r>
          </a:p>
          <a:p>
            <a:pPr marL="654339" lvl="1" indent="-327169" algn="l">
              <a:lnSpc>
                <a:spcPts val="4243"/>
              </a:lnSpc>
              <a:buFont typeface="Arial"/>
              <a:buChar char="•"/>
            </a:pPr>
            <a:r>
              <a:rPr lang="en-US" sz="3030">
                <a:solidFill>
                  <a:srgbClr val="000000"/>
                </a:solidFill>
                <a:latin typeface="Arimo"/>
                <a:ea typeface="Arimo"/>
                <a:cs typeface="Arimo"/>
                <a:sym typeface="Arimo"/>
              </a:rPr>
              <a:t>Quá trình thực hiện đề tài đã giúp nắm vững các công nghệ phát triển web hiện đại như React.js, Node.js, Express, và MongoDB để xây dựng Website giới thiệu tỉnh Trà Vinh với giao diện đẹp mắt, hiệu năng cao và thân thiện với người dùng. </a:t>
            </a:r>
          </a:p>
          <a:p>
            <a:pPr marL="654339" lvl="1" indent="-327169" algn="l">
              <a:lnSpc>
                <a:spcPts val="4243"/>
              </a:lnSpc>
              <a:buFont typeface="Arial"/>
              <a:buChar char="•"/>
            </a:pPr>
            <a:r>
              <a:rPr lang="en-US" sz="3030">
                <a:solidFill>
                  <a:srgbClr val="000000"/>
                </a:solidFill>
                <a:latin typeface="Arimo"/>
                <a:ea typeface="Arimo"/>
                <a:cs typeface="Arimo"/>
                <a:sym typeface="Arimo"/>
              </a:rPr>
              <a:t>Hệ thống quản lý nội dung linh hoạt cho phép thêm, sửa, xóa thông tin các ngôi chùa. Ngoài ra, việc áp dụng CSS hiện đại và tối ưu hóa SEO đã cải thiện trải nghiệm người dùng và khả năng xuất hiện trên các công cụ tìm kiếm.</a:t>
            </a:r>
          </a:p>
          <a:p>
            <a:pPr algn="l">
              <a:lnSpc>
                <a:spcPts val="4243"/>
              </a:lnSpc>
              <a:spcBef>
                <a:spcPct val="0"/>
              </a:spcBef>
            </a:pPr>
            <a:r>
              <a:rPr lang="en-US" sz="3030">
                <a:solidFill>
                  <a:srgbClr val="000000"/>
                </a:solidFill>
                <a:latin typeface="Arimo"/>
                <a:ea typeface="Arimo"/>
                <a:cs typeface="Arimo"/>
                <a:sym typeface="Arimo"/>
              </a:rPr>
              <a:t>Hướng phát triển:</a:t>
            </a:r>
          </a:p>
          <a:p>
            <a:pPr marL="654339" lvl="1" indent="-327169" algn="l">
              <a:lnSpc>
                <a:spcPts val="4243"/>
              </a:lnSpc>
              <a:buFont typeface="Arial"/>
              <a:buChar char="•"/>
            </a:pPr>
            <a:r>
              <a:rPr lang="en-US" sz="3030">
                <a:solidFill>
                  <a:srgbClr val="000000"/>
                </a:solidFill>
                <a:latin typeface="Arimo"/>
                <a:ea typeface="Arimo"/>
                <a:cs typeface="Arimo"/>
                <a:sym typeface="Arimo"/>
              </a:rPr>
              <a:t>Mặc dù đã hoàn thiện nhiều chức năng cơ bản, trang Web vẫn cần được cải thiện và bổ sung thêm các tính năng như tìm kiếm, lọc thông tin, tích hợp sự kiện, hỗ trợ đa ngôn ngữ, kho tài liệu phong phú, và tính năng bình luận, đánh giá. </a:t>
            </a:r>
          </a:p>
          <a:p>
            <a:pPr marL="654339" lvl="1" indent="-327169" algn="l">
              <a:lnSpc>
                <a:spcPts val="4243"/>
              </a:lnSpc>
              <a:buFont typeface="Arial"/>
              <a:buChar char="•"/>
            </a:pPr>
            <a:r>
              <a:rPr lang="en-US" sz="3030">
                <a:solidFill>
                  <a:srgbClr val="000000"/>
                </a:solidFill>
                <a:latin typeface="Arimo"/>
                <a:ea typeface="Arimo"/>
                <a:cs typeface="Arimo"/>
                <a:sym typeface="Arimo"/>
              </a:rPr>
              <a:t>Trong tương lai sẽ tiếp tục phát triển để khắc phục các hạn chế hiện tại và nâng cao trải nghiệm người dùng.</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3000769" y="7910906"/>
            <a:ext cx="10987285" cy="9449065"/>
          </a:xfrm>
          <a:custGeom>
            <a:avLst/>
            <a:gdLst/>
            <a:ahLst/>
            <a:cxnLst/>
            <a:rect l="l" t="t" r="r" b="b"/>
            <a:pathLst>
              <a:path w="10987285" h="9449065">
                <a:moveTo>
                  <a:pt x="0" y="0"/>
                </a:moveTo>
                <a:lnTo>
                  <a:pt x="10987286" y="0"/>
                </a:lnTo>
                <a:lnTo>
                  <a:pt x="10987286" y="9449066"/>
                </a:lnTo>
                <a:lnTo>
                  <a:pt x="0" y="9449066"/>
                </a:lnTo>
                <a:lnTo>
                  <a:pt x="0" y="0"/>
                </a:lnTo>
                <a:close/>
              </a:path>
            </a:pathLst>
          </a:custGeom>
          <a:blipFill>
            <a:blip r:embed="rId3"/>
            <a:stretch>
              <a:fillRect/>
            </a:stretch>
          </a:blipFill>
        </p:spPr>
      </p:sp>
      <p:sp>
        <p:nvSpPr>
          <p:cNvPr id="4" name="Freeform 4"/>
          <p:cNvSpPr/>
          <p:nvPr/>
        </p:nvSpPr>
        <p:spPr>
          <a:xfrm>
            <a:off x="-3908908" y="4462336"/>
            <a:ext cx="7405851" cy="7044816"/>
          </a:xfrm>
          <a:custGeom>
            <a:avLst/>
            <a:gdLst/>
            <a:ahLst/>
            <a:cxnLst/>
            <a:rect l="l" t="t" r="r" b="b"/>
            <a:pathLst>
              <a:path w="7405851" h="7044816">
                <a:moveTo>
                  <a:pt x="0" y="0"/>
                </a:moveTo>
                <a:lnTo>
                  <a:pt x="7405851" y="0"/>
                </a:lnTo>
                <a:lnTo>
                  <a:pt x="7405851" y="7044816"/>
                </a:lnTo>
                <a:lnTo>
                  <a:pt x="0" y="7044816"/>
                </a:lnTo>
                <a:lnTo>
                  <a:pt x="0" y="0"/>
                </a:lnTo>
                <a:close/>
              </a:path>
            </a:pathLst>
          </a:custGeom>
          <a:blipFill>
            <a:blip r:embed="rId4"/>
            <a:stretch>
              <a:fillRect/>
            </a:stretch>
          </a:blipFill>
        </p:spPr>
      </p:sp>
      <p:sp>
        <p:nvSpPr>
          <p:cNvPr id="5" name="Freeform 5"/>
          <p:cNvSpPr/>
          <p:nvPr/>
        </p:nvSpPr>
        <p:spPr>
          <a:xfrm rot="834593" flipH="1">
            <a:off x="4769846" y="8065807"/>
            <a:ext cx="1771659" cy="3959015"/>
          </a:xfrm>
          <a:custGeom>
            <a:avLst/>
            <a:gdLst/>
            <a:ahLst/>
            <a:cxnLst/>
            <a:rect l="l" t="t" r="r" b="b"/>
            <a:pathLst>
              <a:path w="1771659" h="3959015">
                <a:moveTo>
                  <a:pt x="1771659" y="0"/>
                </a:moveTo>
                <a:lnTo>
                  <a:pt x="0" y="0"/>
                </a:lnTo>
                <a:lnTo>
                  <a:pt x="0" y="3959015"/>
                </a:lnTo>
                <a:lnTo>
                  <a:pt x="1771659" y="3959015"/>
                </a:lnTo>
                <a:lnTo>
                  <a:pt x="1771659" y="0"/>
                </a:lnTo>
                <a:close/>
              </a:path>
            </a:pathLst>
          </a:custGeom>
          <a:blipFill>
            <a:blip r:embed="rId5"/>
            <a:stretch>
              <a:fillRect/>
            </a:stretch>
          </a:blipFill>
        </p:spPr>
      </p:sp>
      <p:sp>
        <p:nvSpPr>
          <p:cNvPr id="6" name="Freeform 6"/>
          <p:cNvSpPr/>
          <p:nvPr/>
        </p:nvSpPr>
        <p:spPr>
          <a:xfrm rot="1743279">
            <a:off x="13468056" y="-1753903"/>
            <a:ext cx="6805225" cy="4908269"/>
          </a:xfrm>
          <a:custGeom>
            <a:avLst/>
            <a:gdLst/>
            <a:ahLst/>
            <a:cxnLst/>
            <a:rect l="l" t="t" r="r" b="b"/>
            <a:pathLst>
              <a:path w="6805225" h="4908269">
                <a:moveTo>
                  <a:pt x="0" y="0"/>
                </a:moveTo>
                <a:lnTo>
                  <a:pt x="6805225" y="0"/>
                </a:lnTo>
                <a:lnTo>
                  <a:pt x="6805225" y="4908269"/>
                </a:lnTo>
                <a:lnTo>
                  <a:pt x="0" y="4908269"/>
                </a:lnTo>
                <a:lnTo>
                  <a:pt x="0" y="0"/>
                </a:lnTo>
                <a:close/>
              </a:path>
            </a:pathLst>
          </a:custGeom>
          <a:blipFill>
            <a:blip r:embed="rId6"/>
            <a:stretch>
              <a:fillRect/>
            </a:stretch>
          </a:blipFill>
        </p:spPr>
      </p:sp>
      <p:sp>
        <p:nvSpPr>
          <p:cNvPr id="7" name="Freeform 7"/>
          <p:cNvSpPr/>
          <p:nvPr/>
        </p:nvSpPr>
        <p:spPr>
          <a:xfrm rot="-2381061">
            <a:off x="15891719" y="6461229"/>
            <a:ext cx="2147128" cy="4798051"/>
          </a:xfrm>
          <a:custGeom>
            <a:avLst/>
            <a:gdLst/>
            <a:ahLst/>
            <a:cxnLst/>
            <a:rect l="l" t="t" r="r" b="b"/>
            <a:pathLst>
              <a:path w="2147128" h="4798051">
                <a:moveTo>
                  <a:pt x="0" y="0"/>
                </a:moveTo>
                <a:lnTo>
                  <a:pt x="2147128" y="0"/>
                </a:lnTo>
                <a:lnTo>
                  <a:pt x="2147128" y="4798050"/>
                </a:lnTo>
                <a:lnTo>
                  <a:pt x="0" y="4798050"/>
                </a:lnTo>
                <a:lnTo>
                  <a:pt x="0" y="0"/>
                </a:lnTo>
                <a:close/>
              </a:path>
            </a:pathLst>
          </a:custGeom>
          <a:blipFill>
            <a:blip r:embed="rId5"/>
            <a:stretch>
              <a:fillRect/>
            </a:stretch>
          </a:blipFill>
        </p:spPr>
      </p:sp>
      <p:sp>
        <p:nvSpPr>
          <p:cNvPr id="8" name="Freeform 8"/>
          <p:cNvSpPr/>
          <p:nvPr/>
        </p:nvSpPr>
        <p:spPr>
          <a:xfrm rot="3449789" flipH="1">
            <a:off x="-486612" y="3213775"/>
            <a:ext cx="1771659" cy="3959015"/>
          </a:xfrm>
          <a:custGeom>
            <a:avLst/>
            <a:gdLst/>
            <a:ahLst/>
            <a:cxnLst/>
            <a:rect l="l" t="t" r="r" b="b"/>
            <a:pathLst>
              <a:path w="1771659" h="3959015">
                <a:moveTo>
                  <a:pt x="1771659" y="0"/>
                </a:moveTo>
                <a:lnTo>
                  <a:pt x="0" y="0"/>
                </a:lnTo>
                <a:lnTo>
                  <a:pt x="0" y="3959015"/>
                </a:lnTo>
                <a:lnTo>
                  <a:pt x="1771659" y="3959015"/>
                </a:lnTo>
                <a:lnTo>
                  <a:pt x="1771659" y="0"/>
                </a:lnTo>
                <a:close/>
              </a:path>
            </a:pathLst>
          </a:custGeom>
          <a:blipFill>
            <a:blip r:embed="rId5"/>
            <a:stretch>
              <a:fillRect/>
            </a:stretch>
          </a:blipFill>
        </p:spPr>
      </p:sp>
      <p:sp>
        <p:nvSpPr>
          <p:cNvPr id="9" name="Freeform 9"/>
          <p:cNvSpPr/>
          <p:nvPr/>
        </p:nvSpPr>
        <p:spPr>
          <a:xfrm rot="147258">
            <a:off x="10300003" y="8270302"/>
            <a:ext cx="8513766" cy="4033397"/>
          </a:xfrm>
          <a:custGeom>
            <a:avLst/>
            <a:gdLst/>
            <a:ahLst/>
            <a:cxnLst/>
            <a:rect l="l" t="t" r="r" b="b"/>
            <a:pathLst>
              <a:path w="8513766" h="4033397">
                <a:moveTo>
                  <a:pt x="0" y="0"/>
                </a:moveTo>
                <a:lnTo>
                  <a:pt x="8513766" y="0"/>
                </a:lnTo>
                <a:lnTo>
                  <a:pt x="8513766" y="4033396"/>
                </a:lnTo>
                <a:lnTo>
                  <a:pt x="0" y="4033396"/>
                </a:lnTo>
                <a:lnTo>
                  <a:pt x="0" y="0"/>
                </a:lnTo>
                <a:close/>
              </a:path>
            </a:pathLst>
          </a:custGeom>
          <a:blipFill>
            <a:blip r:embed="rId7"/>
            <a:stretch>
              <a:fillRect/>
            </a:stretch>
          </a:blipFill>
        </p:spPr>
      </p:sp>
      <p:sp>
        <p:nvSpPr>
          <p:cNvPr id="10" name="Freeform 10"/>
          <p:cNvSpPr/>
          <p:nvPr/>
        </p:nvSpPr>
        <p:spPr>
          <a:xfrm rot="1070216">
            <a:off x="5998860" y="-4670176"/>
            <a:ext cx="7976944" cy="6989797"/>
          </a:xfrm>
          <a:custGeom>
            <a:avLst/>
            <a:gdLst/>
            <a:ahLst/>
            <a:cxnLst/>
            <a:rect l="l" t="t" r="r" b="b"/>
            <a:pathLst>
              <a:path w="7976944" h="6989797">
                <a:moveTo>
                  <a:pt x="0" y="0"/>
                </a:moveTo>
                <a:lnTo>
                  <a:pt x="7976944" y="0"/>
                </a:lnTo>
                <a:lnTo>
                  <a:pt x="7976944" y="6989797"/>
                </a:lnTo>
                <a:lnTo>
                  <a:pt x="0" y="6989797"/>
                </a:lnTo>
                <a:lnTo>
                  <a:pt x="0" y="0"/>
                </a:lnTo>
                <a:close/>
              </a:path>
            </a:pathLst>
          </a:custGeom>
          <a:blipFill>
            <a:blip r:embed="rId8"/>
            <a:stretch>
              <a:fillRect/>
            </a:stretch>
          </a:blipFill>
        </p:spPr>
      </p:sp>
      <p:sp>
        <p:nvSpPr>
          <p:cNvPr id="11" name="Freeform 11"/>
          <p:cNvSpPr/>
          <p:nvPr/>
        </p:nvSpPr>
        <p:spPr>
          <a:xfrm rot="3040175" flipH="1">
            <a:off x="-1493063" y="-2451063"/>
            <a:ext cx="6182487" cy="8229600"/>
          </a:xfrm>
          <a:custGeom>
            <a:avLst/>
            <a:gdLst/>
            <a:ahLst/>
            <a:cxnLst/>
            <a:rect l="l" t="t" r="r" b="b"/>
            <a:pathLst>
              <a:path w="6182487" h="8229600">
                <a:moveTo>
                  <a:pt x="6182487" y="0"/>
                </a:moveTo>
                <a:lnTo>
                  <a:pt x="0" y="0"/>
                </a:lnTo>
                <a:lnTo>
                  <a:pt x="0" y="8229600"/>
                </a:lnTo>
                <a:lnTo>
                  <a:pt x="6182487" y="8229600"/>
                </a:lnTo>
                <a:lnTo>
                  <a:pt x="6182487" y="0"/>
                </a:lnTo>
                <a:close/>
              </a:path>
            </a:pathLst>
          </a:custGeom>
          <a:blipFill>
            <a:blip r:embed="rId9"/>
            <a:stretch>
              <a:fillRect/>
            </a:stretch>
          </a:blipFill>
        </p:spPr>
      </p:sp>
      <p:sp>
        <p:nvSpPr>
          <p:cNvPr id="12" name="Freeform 12"/>
          <p:cNvSpPr/>
          <p:nvPr/>
        </p:nvSpPr>
        <p:spPr>
          <a:xfrm rot="-9585020" flipH="1">
            <a:off x="16066897" y="-2520410"/>
            <a:ext cx="2147128" cy="4798051"/>
          </a:xfrm>
          <a:custGeom>
            <a:avLst/>
            <a:gdLst/>
            <a:ahLst/>
            <a:cxnLst/>
            <a:rect l="l" t="t" r="r" b="b"/>
            <a:pathLst>
              <a:path w="2147128" h="4798051">
                <a:moveTo>
                  <a:pt x="2147128" y="0"/>
                </a:moveTo>
                <a:lnTo>
                  <a:pt x="0" y="0"/>
                </a:lnTo>
                <a:lnTo>
                  <a:pt x="0" y="4798051"/>
                </a:lnTo>
                <a:lnTo>
                  <a:pt x="2147128" y="4798051"/>
                </a:lnTo>
                <a:lnTo>
                  <a:pt x="2147128" y="0"/>
                </a:lnTo>
                <a:close/>
              </a:path>
            </a:pathLst>
          </a:custGeom>
          <a:blipFill>
            <a:blip r:embed="rId5"/>
            <a:stretch>
              <a:fillRect/>
            </a:stretch>
          </a:blipFill>
        </p:spPr>
      </p:sp>
      <p:sp>
        <p:nvSpPr>
          <p:cNvPr id="13" name="Freeform 13"/>
          <p:cNvSpPr/>
          <p:nvPr/>
        </p:nvSpPr>
        <p:spPr>
          <a:xfrm rot="-1582795" flipH="1">
            <a:off x="16777254" y="3137661"/>
            <a:ext cx="4678324" cy="7732768"/>
          </a:xfrm>
          <a:custGeom>
            <a:avLst/>
            <a:gdLst/>
            <a:ahLst/>
            <a:cxnLst/>
            <a:rect l="l" t="t" r="r" b="b"/>
            <a:pathLst>
              <a:path w="4678324" h="7732768">
                <a:moveTo>
                  <a:pt x="4678324" y="0"/>
                </a:moveTo>
                <a:lnTo>
                  <a:pt x="0" y="0"/>
                </a:lnTo>
                <a:lnTo>
                  <a:pt x="0" y="7732768"/>
                </a:lnTo>
                <a:lnTo>
                  <a:pt x="4678324" y="7732768"/>
                </a:lnTo>
                <a:lnTo>
                  <a:pt x="4678324" y="0"/>
                </a:lnTo>
                <a:close/>
              </a:path>
            </a:pathLst>
          </a:custGeom>
          <a:blipFill>
            <a:blip r:embed="rId10"/>
            <a:stretch>
              <a:fillRect/>
            </a:stretch>
          </a:blipFill>
        </p:spPr>
      </p:sp>
      <p:sp>
        <p:nvSpPr>
          <p:cNvPr id="14" name="Freeform 14"/>
          <p:cNvSpPr/>
          <p:nvPr/>
        </p:nvSpPr>
        <p:spPr>
          <a:xfrm rot="-2207307">
            <a:off x="-2676186" y="362227"/>
            <a:ext cx="4149100" cy="4277422"/>
          </a:xfrm>
          <a:custGeom>
            <a:avLst/>
            <a:gdLst/>
            <a:ahLst/>
            <a:cxnLst/>
            <a:rect l="l" t="t" r="r" b="b"/>
            <a:pathLst>
              <a:path w="4149100" h="4277422">
                <a:moveTo>
                  <a:pt x="0" y="0"/>
                </a:moveTo>
                <a:lnTo>
                  <a:pt x="4149099" y="0"/>
                </a:lnTo>
                <a:lnTo>
                  <a:pt x="4149099" y="4277422"/>
                </a:lnTo>
                <a:lnTo>
                  <a:pt x="0" y="4277422"/>
                </a:lnTo>
                <a:lnTo>
                  <a:pt x="0" y="0"/>
                </a:lnTo>
                <a:close/>
              </a:path>
            </a:pathLst>
          </a:custGeom>
          <a:blipFill>
            <a:blip r:embed="rId11"/>
            <a:stretch>
              <a:fillRect/>
            </a:stretch>
          </a:blipFill>
        </p:spPr>
      </p:sp>
      <p:sp>
        <p:nvSpPr>
          <p:cNvPr id="15" name="Freeform 15"/>
          <p:cNvSpPr/>
          <p:nvPr/>
        </p:nvSpPr>
        <p:spPr>
          <a:xfrm>
            <a:off x="16130123" y="8089860"/>
            <a:ext cx="3326027" cy="2980952"/>
          </a:xfrm>
          <a:custGeom>
            <a:avLst/>
            <a:gdLst/>
            <a:ahLst/>
            <a:cxnLst/>
            <a:rect l="l" t="t" r="r" b="b"/>
            <a:pathLst>
              <a:path w="3326027" h="2980952">
                <a:moveTo>
                  <a:pt x="0" y="0"/>
                </a:moveTo>
                <a:lnTo>
                  <a:pt x="3326027" y="0"/>
                </a:lnTo>
                <a:lnTo>
                  <a:pt x="3326027" y="2980952"/>
                </a:lnTo>
                <a:lnTo>
                  <a:pt x="0" y="2980952"/>
                </a:lnTo>
                <a:lnTo>
                  <a:pt x="0" y="0"/>
                </a:lnTo>
                <a:close/>
              </a:path>
            </a:pathLst>
          </a:custGeom>
          <a:blipFill>
            <a:blip r:embed="rId12"/>
            <a:stretch>
              <a:fillRect/>
            </a:stretch>
          </a:blipFill>
        </p:spPr>
      </p:sp>
      <p:sp>
        <p:nvSpPr>
          <p:cNvPr id="16" name="TextBox 16"/>
          <p:cNvSpPr txBox="1"/>
          <p:nvPr/>
        </p:nvSpPr>
        <p:spPr>
          <a:xfrm>
            <a:off x="3307004" y="3991674"/>
            <a:ext cx="11673993" cy="1941702"/>
          </a:xfrm>
          <a:prstGeom prst="rect">
            <a:avLst/>
          </a:prstGeom>
        </p:spPr>
        <p:txBody>
          <a:bodyPr lIns="0" tIns="0" rIns="0" bIns="0" rtlCol="0" anchor="t">
            <a:spAutoFit/>
          </a:bodyPr>
          <a:lstStyle/>
          <a:p>
            <a:pPr algn="ctr">
              <a:lnSpc>
                <a:spcPts val="16016"/>
              </a:lnSpc>
            </a:pPr>
            <a:r>
              <a:rPr lang="en-US" sz="10400">
                <a:solidFill>
                  <a:srgbClr val="3D3D3D"/>
                </a:solidFill>
                <a:latin typeface="Homemade Apple"/>
                <a:ea typeface="Homemade Apple"/>
                <a:cs typeface="Homemade Apple"/>
                <a:sym typeface="Homemade Apple"/>
              </a:rPr>
              <a:t>Thank You</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grpSp>
        <p:nvGrpSpPr>
          <p:cNvPr id="3" name="Group 3"/>
          <p:cNvGrpSpPr/>
          <p:nvPr/>
        </p:nvGrpSpPr>
        <p:grpSpPr>
          <a:xfrm>
            <a:off x="-347544" y="-313214"/>
            <a:ext cx="18813456" cy="2131130"/>
            <a:chOff x="0" y="0"/>
            <a:chExt cx="4954984" cy="561285"/>
          </a:xfrm>
        </p:grpSpPr>
        <p:sp>
          <p:nvSpPr>
            <p:cNvPr id="4" name="Freeform 4"/>
            <p:cNvSpPr/>
            <p:nvPr/>
          </p:nvSpPr>
          <p:spPr>
            <a:xfrm>
              <a:off x="0" y="0"/>
              <a:ext cx="4954984" cy="561285"/>
            </a:xfrm>
            <a:custGeom>
              <a:avLst/>
              <a:gdLst/>
              <a:ahLst/>
              <a:cxnLst/>
              <a:rect l="l" t="t" r="r" b="b"/>
              <a:pathLst>
                <a:path w="4954984" h="561285">
                  <a:moveTo>
                    <a:pt x="0" y="0"/>
                  </a:moveTo>
                  <a:lnTo>
                    <a:pt x="4954984" y="0"/>
                  </a:lnTo>
                  <a:lnTo>
                    <a:pt x="4954984" y="561285"/>
                  </a:lnTo>
                  <a:lnTo>
                    <a:pt x="0" y="561285"/>
                  </a:lnTo>
                  <a:close/>
                </a:path>
              </a:pathLst>
            </a:custGeom>
            <a:solidFill>
              <a:srgbClr val="CEBCAF"/>
            </a:solidFill>
          </p:spPr>
        </p:sp>
        <p:sp>
          <p:nvSpPr>
            <p:cNvPr id="5" name="TextBox 5"/>
            <p:cNvSpPr txBox="1"/>
            <p:nvPr/>
          </p:nvSpPr>
          <p:spPr>
            <a:xfrm>
              <a:off x="0" y="-38100"/>
              <a:ext cx="4954984" cy="599385"/>
            </a:xfrm>
            <a:prstGeom prst="rect">
              <a:avLst/>
            </a:prstGeom>
          </p:spPr>
          <p:txBody>
            <a:bodyPr lIns="50800" tIns="50800" rIns="50800" bIns="50800" rtlCol="0" anchor="ctr"/>
            <a:lstStyle/>
            <a:p>
              <a:pPr algn="ctr">
                <a:lnSpc>
                  <a:spcPts val="3120"/>
                </a:lnSpc>
              </a:pPr>
              <a:endParaRPr/>
            </a:p>
          </p:txBody>
        </p:sp>
      </p:grpSp>
      <p:sp>
        <p:nvSpPr>
          <p:cNvPr id="6" name="Freeform 6"/>
          <p:cNvSpPr/>
          <p:nvPr/>
        </p:nvSpPr>
        <p:spPr>
          <a:xfrm>
            <a:off x="0" y="0"/>
            <a:ext cx="1584198" cy="4114800"/>
          </a:xfrm>
          <a:custGeom>
            <a:avLst/>
            <a:gdLst/>
            <a:ahLst/>
            <a:cxnLst/>
            <a:rect l="l" t="t" r="r" b="b"/>
            <a:pathLst>
              <a:path w="1584198" h="4114800">
                <a:moveTo>
                  <a:pt x="0" y="0"/>
                </a:moveTo>
                <a:lnTo>
                  <a:pt x="1584198" y="0"/>
                </a:lnTo>
                <a:lnTo>
                  <a:pt x="158419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16816959" y="0"/>
            <a:ext cx="1471041" cy="4114800"/>
          </a:xfrm>
          <a:custGeom>
            <a:avLst/>
            <a:gdLst/>
            <a:ahLst/>
            <a:cxnLst/>
            <a:rect l="l" t="t" r="r" b="b"/>
            <a:pathLst>
              <a:path w="1471041" h="4114800">
                <a:moveTo>
                  <a:pt x="0" y="0"/>
                </a:moveTo>
                <a:lnTo>
                  <a:pt x="1471041" y="0"/>
                </a:lnTo>
                <a:lnTo>
                  <a:pt x="147104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8" name="TextBox 8"/>
          <p:cNvSpPr txBox="1"/>
          <p:nvPr/>
        </p:nvSpPr>
        <p:spPr>
          <a:xfrm>
            <a:off x="4317859" y="2930493"/>
            <a:ext cx="10823879" cy="4917617"/>
          </a:xfrm>
          <a:prstGeom prst="rect">
            <a:avLst/>
          </a:prstGeom>
        </p:spPr>
        <p:txBody>
          <a:bodyPr lIns="0" tIns="0" rIns="0" bIns="0" rtlCol="0" anchor="t">
            <a:spAutoFit/>
          </a:bodyPr>
          <a:lstStyle/>
          <a:p>
            <a:pPr algn="l">
              <a:lnSpc>
                <a:spcPts val="7861"/>
              </a:lnSpc>
            </a:pPr>
            <a:r>
              <a:rPr lang="en-US" sz="5615">
                <a:solidFill>
                  <a:srgbClr val="000000"/>
                </a:solidFill>
                <a:latin typeface="Noto Serif Display"/>
                <a:ea typeface="Noto Serif Display"/>
                <a:cs typeface="Noto Serif Display"/>
                <a:sym typeface="Noto Serif Display"/>
              </a:rPr>
              <a:t>I. Lý do chọn đề tài, mục tiêu</a:t>
            </a:r>
          </a:p>
          <a:p>
            <a:pPr algn="l">
              <a:lnSpc>
                <a:spcPts val="7861"/>
              </a:lnSpc>
            </a:pPr>
            <a:r>
              <a:rPr lang="en-US" sz="5615">
                <a:solidFill>
                  <a:srgbClr val="000000"/>
                </a:solidFill>
                <a:latin typeface="Noto Serif Display"/>
                <a:ea typeface="Noto Serif Display"/>
                <a:cs typeface="Noto Serif Display"/>
                <a:sym typeface="Noto Serif Display"/>
              </a:rPr>
              <a:t>II. Phân tích và thiết kế hệ thống</a:t>
            </a:r>
          </a:p>
          <a:p>
            <a:pPr algn="l">
              <a:lnSpc>
                <a:spcPts val="7861"/>
              </a:lnSpc>
            </a:pPr>
            <a:r>
              <a:rPr lang="en-US" sz="5615">
                <a:solidFill>
                  <a:srgbClr val="000000"/>
                </a:solidFill>
                <a:latin typeface="Noto Serif Display"/>
                <a:ea typeface="Noto Serif Display"/>
                <a:cs typeface="Noto Serif Display"/>
                <a:sym typeface="Noto Serif Display"/>
              </a:rPr>
              <a:t>III. Công cụ thực hiện</a:t>
            </a:r>
          </a:p>
          <a:p>
            <a:pPr algn="l">
              <a:lnSpc>
                <a:spcPts val="7861"/>
              </a:lnSpc>
            </a:pPr>
            <a:r>
              <a:rPr lang="en-US" sz="5615">
                <a:solidFill>
                  <a:srgbClr val="000000"/>
                </a:solidFill>
                <a:latin typeface="Noto Serif Display"/>
                <a:ea typeface="Noto Serif Display"/>
                <a:cs typeface="Noto Serif Display"/>
                <a:sym typeface="Noto Serif Display"/>
              </a:rPr>
              <a:t>IV. Kết quả nghiên cứu</a:t>
            </a:r>
          </a:p>
          <a:p>
            <a:pPr algn="l">
              <a:lnSpc>
                <a:spcPts val="7861"/>
              </a:lnSpc>
            </a:pPr>
            <a:r>
              <a:rPr lang="en-US" sz="5615">
                <a:solidFill>
                  <a:srgbClr val="000000"/>
                </a:solidFill>
                <a:latin typeface="Noto Serif Display"/>
                <a:ea typeface="Noto Serif Display"/>
                <a:cs typeface="Noto Serif Display"/>
                <a:sym typeface="Noto Serif Display"/>
              </a:rPr>
              <a:t>V. Kết luận</a:t>
            </a:r>
          </a:p>
        </p:txBody>
      </p:sp>
      <p:sp>
        <p:nvSpPr>
          <p:cNvPr id="9" name="Freeform 9"/>
          <p:cNvSpPr/>
          <p:nvPr/>
        </p:nvSpPr>
        <p:spPr>
          <a:xfrm>
            <a:off x="12809830" y="6172200"/>
            <a:ext cx="5656082" cy="4114800"/>
          </a:xfrm>
          <a:custGeom>
            <a:avLst/>
            <a:gdLst/>
            <a:ahLst/>
            <a:cxnLst/>
            <a:rect l="l" t="t" r="r" b="b"/>
            <a:pathLst>
              <a:path w="5656082" h="4114800">
                <a:moveTo>
                  <a:pt x="0" y="0"/>
                </a:moveTo>
                <a:lnTo>
                  <a:pt x="5656082" y="0"/>
                </a:lnTo>
                <a:lnTo>
                  <a:pt x="5656082"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0" name="TextBox 10"/>
          <p:cNvSpPr txBox="1"/>
          <p:nvPr/>
        </p:nvSpPr>
        <p:spPr>
          <a:xfrm>
            <a:off x="1913207" y="514350"/>
            <a:ext cx="14461586" cy="1000125"/>
          </a:xfrm>
          <a:prstGeom prst="rect">
            <a:avLst/>
          </a:prstGeom>
        </p:spPr>
        <p:txBody>
          <a:bodyPr lIns="0" tIns="0" rIns="0" bIns="0" rtlCol="0" anchor="t">
            <a:spAutoFit/>
          </a:bodyPr>
          <a:lstStyle/>
          <a:p>
            <a:pPr algn="ctr">
              <a:lnSpc>
                <a:spcPts val="7679"/>
              </a:lnSpc>
            </a:pPr>
            <a:r>
              <a:rPr lang="en-US" sz="6399">
                <a:solidFill>
                  <a:srgbClr val="000000"/>
                </a:solidFill>
                <a:latin typeface="Arimo"/>
                <a:ea typeface="Arimo"/>
                <a:cs typeface="Arimo"/>
                <a:sym typeface="Arimo"/>
              </a:rPr>
              <a:t>Nội dung</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6468058" y="0"/>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384523" y="637858"/>
            <a:ext cx="10412326" cy="876935"/>
          </a:xfrm>
          <a:prstGeom prst="rect">
            <a:avLst/>
          </a:prstGeom>
        </p:spPr>
        <p:txBody>
          <a:bodyPr lIns="0" tIns="0" rIns="0" bIns="0" rtlCol="0" anchor="t">
            <a:spAutoFit/>
          </a:bodyPr>
          <a:lstStyle/>
          <a:p>
            <a:pPr algn="ctr">
              <a:lnSpc>
                <a:spcPts val="6399"/>
              </a:lnSpc>
            </a:pPr>
            <a:r>
              <a:rPr lang="en-US" sz="6399">
                <a:solidFill>
                  <a:srgbClr val="3D3D3D"/>
                </a:solidFill>
                <a:latin typeface="Arimo"/>
                <a:ea typeface="Arimo"/>
                <a:cs typeface="Arimo"/>
                <a:sym typeface="Arimo"/>
              </a:rPr>
              <a:t>I. Lý do chọn đề tài, mục tiêu</a:t>
            </a:r>
          </a:p>
        </p:txBody>
      </p:sp>
      <p:sp>
        <p:nvSpPr>
          <p:cNvPr id="5" name="TextBox 5"/>
          <p:cNvSpPr txBox="1"/>
          <p:nvPr/>
        </p:nvSpPr>
        <p:spPr>
          <a:xfrm>
            <a:off x="1028700" y="2724990"/>
            <a:ext cx="16566526" cy="1600200"/>
          </a:xfrm>
          <a:prstGeom prst="rect">
            <a:avLst/>
          </a:prstGeom>
        </p:spPr>
        <p:txBody>
          <a:bodyPr lIns="0" tIns="0" rIns="0" bIns="0" rtlCol="0" anchor="t">
            <a:spAutoFit/>
          </a:bodyPr>
          <a:lstStyle/>
          <a:p>
            <a:pPr algn="just">
              <a:lnSpc>
                <a:spcPts val="4200"/>
              </a:lnSpc>
            </a:pPr>
            <a:r>
              <a:rPr lang="en-US" sz="3000">
                <a:solidFill>
                  <a:srgbClr val="3D3D3D"/>
                </a:solidFill>
                <a:latin typeface="Arimo"/>
                <a:ea typeface="Arimo"/>
                <a:cs typeface="Arimo"/>
                <a:sym typeface="Arimo"/>
              </a:rPr>
              <a:t>Tỉnh Trà Vinh sở hữu di sản văn hóa Khmer độc đáo và nhiều ngôi chùa nổi tiếng, tuy nhiên thông tin và hình ảnh về các di sản này chưa được quảng bá rộng rãi trên nền tảng kỹ thuật số. Điều này khiến việc tiếp cận thông tin về văn hóa, lịch sử và du lịch tại Trà Vinh gặp nhiều hạn chế. </a:t>
            </a:r>
          </a:p>
        </p:txBody>
      </p:sp>
      <p:sp>
        <p:nvSpPr>
          <p:cNvPr id="6" name="TextBox 6"/>
          <p:cNvSpPr txBox="1"/>
          <p:nvPr/>
        </p:nvSpPr>
        <p:spPr>
          <a:xfrm>
            <a:off x="1028700" y="1759791"/>
            <a:ext cx="15546833" cy="698499"/>
          </a:xfrm>
          <a:prstGeom prst="rect">
            <a:avLst/>
          </a:prstGeom>
        </p:spPr>
        <p:txBody>
          <a:bodyPr lIns="0" tIns="0" rIns="0" bIns="0" rtlCol="0" anchor="t">
            <a:spAutoFit/>
          </a:bodyPr>
          <a:lstStyle/>
          <a:p>
            <a:pPr algn="l">
              <a:lnSpc>
                <a:spcPts val="5600"/>
              </a:lnSpc>
            </a:pPr>
            <a:r>
              <a:rPr lang="en-US" sz="4000" b="1">
                <a:solidFill>
                  <a:srgbClr val="3D3D3D"/>
                </a:solidFill>
                <a:latin typeface="Arimo Bold"/>
                <a:ea typeface="Arimo Bold"/>
                <a:cs typeface="Arimo Bold"/>
                <a:sym typeface="Arimo Bold"/>
              </a:rPr>
              <a:t>Lý do chọn đề tài</a:t>
            </a:r>
          </a:p>
        </p:txBody>
      </p:sp>
      <p:sp>
        <p:nvSpPr>
          <p:cNvPr id="7" name="TextBox 7"/>
          <p:cNvSpPr txBox="1"/>
          <p:nvPr/>
        </p:nvSpPr>
        <p:spPr>
          <a:xfrm>
            <a:off x="1028700" y="4572840"/>
            <a:ext cx="15546833" cy="698499"/>
          </a:xfrm>
          <a:prstGeom prst="rect">
            <a:avLst/>
          </a:prstGeom>
        </p:spPr>
        <p:txBody>
          <a:bodyPr lIns="0" tIns="0" rIns="0" bIns="0" rtlCol="0" anchor="t">
            <a:spAutoFit/>
          </a:bodyPr>
          <a:lstStyle/>
          <a:p>
            <a:pPr algn="l">
              <a:lnSpc>
                <a:spcPts val="5600"/>
              </a:lnSpc>
            </a:pPr>
            <a:r>
              <a:rPr lang="en-US" sz="4000" b="1">
                <a:solidFill>
                  <a:srgbClr val="3D3D3D"/>
                </a:solidFill>
                <a:latin typeface="Arimo Bold"/>
                <a:ea typeface="Arimo Bold"/>
                <a:cs typeface="Arimo Bold"/>
                <a:sym typeface="Arimo Bold"/>
              </a:rPr>
              <a:t>Mục tiêu</a:t>
            </a:r>
          </a:p>
        </p:txBody>
      </p:sp>
      <p:sp>
        <p:nvSpPr>
          <p:cNvPr id="8" name="TextBox 8"/>
          <p:cNvSpPr txBox="1"/>
          <p:nvPr/>
        </p:nvSpPr>
        <p:spPr>
          <a:xfrm>
            <a:off x="1028700" y="5367697"/>
            <a:ext cx="16566526" cy="533400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3D3D3D"/>
                </a:solidFill>
                <a:latin typeface="Arimo"/>
                <a:ea typeface="Arimo"/>
                <a:cs typeface="Arimo"/>
                <a:sym typeface="Arimo"/>
              </a:rPr>
              <a:t>Sử dụng các công nghệ tiên tiến như React.js, Node.js và MongoDB, xây dựng website cung cấp thông tin chi tiết về lịch sử, kiến trúc và các sự kiện văn hóa liên quan đến các ngôi chùa đến người dùng. đồng thời tối ưu hóa trải nghiệm người dùng và khả năng tìm kiếm trên các công cụ tìm kiếm (SEO).</a:t>
            </a:r>
          </a:p>
          <a:p>
            <a:pPr marL="647702" lvl="1" indent="-323851" algn="just">
              <a:lnSpc>
                <a:spcPts val="4200"/>
              </a:lnSpc>
              <a:buFont typeface="Arial"/>
              <a:buChar char="•"/>
            </a:pPr>
            <a:r>
              <a:rPr lang="en-US" sz="3000">
                <a:solidFill>
                  <a:srgbClr val="3D3D3D"/>
                </a:solidFill>
                <a:latin typeface="Arimo"/>
                <a:ea typeface="Arimo"/>
                <a:cs typeface="Arimo"/>
                <a:sym typeface="Arimo"/>
              </a:rPr>
              <a:t>Dự án không chỉ góp phần bảo tồn, quảng bá văn hóa địa phương mà còn thúc đẩy du lịch và tăng cường nhận thức cộng đồng về giá trị văn hóa đặc sắc của Trà Vinh.</a:t>
            </a:r>
          </a:p>
          <a:p>
            <a:pPr algn="just">
              <a:lnSpc>
                <a:spcPts val="4200"/>
              </a:lnSpc>
            </a:pPr>
            <a:endParaRPr lang="en-US" sz="3000">
              <a:solidFill>
                <a:srgbClr val="3D3D3D"/>
              </a:solidFill>
              <a:latin typeface="Arimo"/>
              <a:ea typeface="Arimo"/>
              <a:cs typeface="Arimo"/>
              <a:sym typeface="Arimo"/>
            </a:endParaRPr>
          </a:p>
          <a:p>
            <a:pPr algn="just">
              <a:lnSpc>
                <a:spcPts val="4200"/>
              </a:lnSpc>
            </a:pPr>
            <a:endParaRPr lang="en-US" sz="3000">
              <a:solidFill>
                <a:srgbClr val="3D3D3D"/>
              </a:solidFill>
              <a:latin typeface="Arimo"/>
              <a:ea typeface="Arimo"/>
              <a:cs typeface="Arimo"/>
              <a:sym typeface="Arimo"/>
            </a:endParaRPr>
          </a:p>
          <a:p>
            <a:pPr algn="just">
              <a:lnSpc>
                <a:spcPts val="4200"/>
              </a:lnSpc>
            </a:pPr>
            <a:endParaRPr lang="en-US" sz="3000">
              <a:solidFill>
                <a:srgbClr val="3D3D3D"/>
              </a:solidFill>
              <a:latin typeface="Arimo"/>
              <a:ea typeface="Arimo"/>
              <a:cs typeface="Arimo"/>
              <a:sym typeface="Arimo"/>
            </a:endParaRPr>
          </a:p>
          <a:p>
            <a:pPr algn="just">
              <a:lnSpc>
                <a:spcPts val="4200"/>
              </a:lnSpc>
            </a:pPr>
            <a:endParaRPr lang="en-US" sz="3000">
              <a:solidFill>
                <a:srgbClr val="3D3D3D"/>
              </a:solidFill>
              <a:latin typeface="Arimo"/>
              <a:ea typeface="Arimo"/>
              <a:cs typeface="Arimo"/>
              <a:sym typeface="Arimo"/>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66592"/>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rot="-2700000">
            <a:off x="12075135" y="-83142"/>
            <a:ext cx="9515826" cy="7362870"/>
          </a:xfrm>
          <a:custGeom>
            <a:avLst/>
            <a:gdLst/>
            <a:ahLst/>
            <a:cxnLst/>
            <a:rect l="l" t="t" r="r" b="b"/>
            <a:pathLst>
              <a:path w="9515826" h="7362870">
                <a:moveTo>
                  <a:pt x="0" y="0"/>
                </a:moveTo>
                <a:lnTo>
                  <a:pt x="9515825" y="0"/>
                </a:lnTo>
                <a:lnTo>
                  <a:pt x="9515825" y="7362870"/>
                </a:lnTo>
                <a:lnTo>
                  <a:pt x="0" y="7362870"/>
                </a:lnTo>
                <a:lnTo>
                  <a:pt x="0" y="0"/>
                </a:lnTo>
                <a:close/>
              </a:path>
            </a:pathLst>
          </a:custGeom>
          <a:blipFill>
            <a:blip r:embed="rId3"/>
            <a:stretch>
              <a:fillRect/>
            </a:stretch>
          </a:blipFill>
        </p:spPr>
      </p:sp>
      <p:sp>
        <p:nvSpPr>
          <p:cNvPr id="4" name="Freeform 4"/>
          <p:cNvSpPr/>
          <p:nvPr/>
        </p:nvSpPr>
        <p:spPr>
          <a:xfrm rot="-2154788">
            <a:off x="13067907" y="4790595"/>
            <a:ext cx="8645009" cy="8935410"/>
          </a:xfrm>
          <a:custGeom>
            <a:avLst/>
            <a:gdLst/>
            <a:ahLst/>
            <a:cxnLst/>
            <a:rect l="l" t="t" r="r" b="b"/>
            <a:pathLst>
              <a:path w="8645009" h="8935410">
                <a:moveTo>
                  <a:pt x="0" y="0"/>
                </a:moveTo>
                <a:lnTo>
                  <a:pt x="8645009" y="0"/>
                </a:lnTo>
                <a:lnTo>
                  <a:pt x="8645009" y="8935410"/>
                </a:lnTo>
                <a:lnTo>
                  <a:pt x="0" y="8935410"/>
                </a:lnTo>
                <a:lnTo>
                  <a:pt x="0" y="0"/>
                </a:lnTo>
                <a:close/>
              </a:path>
            </a:pathLst>
          </a:custGeom>
          <a:blipFill>
            <a:blip r:embed="rId4"/>
            <a:stretch>
              <a:fillRect/>
            </a:stretch>
          </a:blipFill>
        </p:spPr>
      </p:sp>
      <p:sp>
        <p:nvSpPr>
          <p:cNvPr id="5" name="Freeform 5"/>
          <p:cNvSpPr/>
          <p:nvPr/>
        </p:nvSpPr>
        <p:spPr>
          <a:xfrm rot="-10665953">
            <a:off x="12278494" y="-1628424"/>
            <a:ext cx="9961611" cy="4719313"/>
          </a:xfrm>
          <a:custGeom>
            <a:avLst/>
            <a:gdLst/>
            <a:ahLst/>
            <a:cxnLst/>
            <a:rect l="l" t="t" r="r" b="b"/>
            <a:pathLst>
              <a:path w="9961611" h="4719313">
                <a:moveTo>
                  <a:pt x="0" y="0"/>
                </a:moveTo>
                <a:lnTo>
                  <a:pt x="9961612" y="0"/>
                </a:lnTo>
                <a:lnTo>
                  <a:pt x="9961612" y="4719314"/>
                </a:lnTo>
                <a:lnTo>
                  <a:pt x="0" y="4719314"/>
                </a:lnTo>
                <a:lnTo>
                  <a:pt x="0" y="0"/>
                </a:lnTo>
                <a:close/>
              </a:path>
            </a:pathLst>
          </a:custGeom>
          <a:blipFill>
            <a:blip r:embed="rId5"/>
            <a:stretch>
              <a:fillRect/>
            </a:stretch>
          </a:blipFill>
        </p:spPr>
      </p:sp>
      <p:sp>
        <p:nvSpPr>
          <p:cNvPr id="6" name="Freeform 6"/>
          <p:cNvSpPr/>
          <p:nvPr/>
        </p:nvSpPr>
        <p:spPr>
          <a:xfrm>
            <a:off x="-221650" y="6397060"/>
            <a:ext cx="3516284" cy="4114800"/>
          </a:xfrm>
          <a:custGeom>
            <a:avLst/>
            <a:gdLst/>
            <a:ahLst/>
            <a:cxnLst/>
            <a:rect l="l" t="t" r="r" b="b"/>
            <a:pathLst>
              <a:path w="3516284" h="4114800">
                <a:moveTo>
                  <a:pt x="0" y="0"/>
                </a:moveTo>
                <a:lnTo>
                  <a:pt x="3516284" y="0"/>
                </a:lnTo>
                <a:lnTo>
                  <a:pt x="351628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TextBox 7"/>
          <p:cNvSpPr txBox="1"/>
          <p:nvPr/>
        </p:nvSpPr>
        <p:spPr>
          <a:xfrm>
            <a:off x="-817784" y="542925"/>
            <a:ext cx="14531766" cy="942975"/>
          </a:xfrm>
          <a:prstGeom prst="rect">
            <a:avLst/>
          </a:prstGeom>
        </p:spPr>
        <p:txBody>
          <a:bodyPr lIns="0" tIns="0" rIns="0" bIns="0" rtlCol="0" anchor="t">
            <a:spAutoFit/>
          </a:bodyPr>
          <a:lstStyle/>
          <a:p>
            <a:pPr algn="ctr">
              <a:lnSpc>
                <a:spcPts val="7200"/>
              </a:lnSpc>
            </a:pPr>
            <a:r>
              <a:rPr lang="en-US" sz="6000" b="1">
                <a:solidFill>
                  <a:srgbClr val="000000"/>
                </a:solidFill>
                <a:latin typeface="Arimo Bold"/>
                <a:ea typeface="Arimo Bold"/>
                <a:cs typeface="Arimo Bold"/>
                <a:sym typeface="Arimo Bold"/>
              </a:rPr>
              <a:t>II. Phân tích và thiết kế hệ thống</a:t>
            </a:r>
          </a:p>
        </p:txBody>
      </p:sp>
      <p:sp>
        <p:nvSpPr>
          <p:cNvPr id="8" name="TextBox 8"/>
          <p:cNvSpPr txBox="1"/>
          <p:nvPr/>
        </p:nvSpPr>
        <p:spPr>
          <a:xfrm>
            <a:off x="782302" y="2266469"/>
            <a:ext cx="11257297" cy="3668395"/>
          </a:xfrm>
          <a:prstGeom prst="rect">
            <a:avLst/>
          </a:prstGeom>
        </p:spPr>
        <p:txBody>
          <a:bodyPr wrap="square" lIns="0" tIns="0" rIns="0" bIns="0" rtlCol="0" anchor="t">
            <a:spAutoFit/>
          </a:bodyPr>
          <a:lstStyle/>
          <a:p>
            <a:pPr marL="1122679" lvl="1" indent="-561340" algn="l">
              <a:lnSpc>
                <a:spcPts val="7279"/>
              </a:lnSpc>
              <a:buAutoNum type="arabicPeriod"/>
            </a:pPr>
            <a:r>
              <a:rPr lang="en-US" sz="5199" dirty="0" err="1">
                <a:solidFill>
                  <a:srgbClr val="000000"/>
                </a:solidFill>
                <a:latin typeface="DejaVu Serif"/>
                <a:ea typeface="DejaVu Serif"/>
                <a:cs typeface="DejaVu Serif"/>
                <a:sym typeface="DejaVu Serif"/>
              </a:rPr>
              <a:t>Phân</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tích</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yêu</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cầu</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chức</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năng</a:t>
            </a:r>
            <a:endParaRPr lang="en-US" sz="5199" dirty="0">
              <a:solidFill>
                <a:srgbClr val="000000"/>
              </a:solidFill>
              <a:latin typeface="DejaVu Serif"/>
              <a:ea typeface="DejaVu Serif"/>
              <a:cs typeface="DejaVu Serif"/>
              <a:sym typeface="DejaVu Serif"/>
            </a:endParaRPr>
          </a:p>
          <a:p>
            <a:pPr marL="1122679" lvl="1" indent="-561340" algn="l">
              <a:lnSpc>
                <a:spcPts val="7279"/>
              </a:lnSpc>
              <a:buAutoNum type="arabicPeriod"/>
            </a:pPr>
            <a:r>
              <a:rPr lang="en-US" sz="5199" dirty="0" err="1">
                <a:solidFill>
                  <a:srgbClr val="000000"/>
                </a:solidFill>
                <a:latin typeface="DejaVu Serif"/>
                <a:ea typeface="DejaVu Serif"/>
                <a:cs typeface="DejaVu Serif"/>
                <a:sym typeface="DejaVu Serif"/>
              </a:rPr>
              <a:t>Thiết</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mô</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hình</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dữ</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liệu</a:t>
            </a:r>
            <a:endParaRPr lang="en-US" sz="5199" dirty="0">
              <a:solidFill>
                <a:srgbClr val="000000"/>
              </a:solidFill>
              <a:latin typeface="DejaVu Serif"/>
              <a:ea typeface="DejaVu Serif"/>
              <a:cs typeface="DejaVu Serif"/>
              <a:sym typeface="DejaVu Serif"/>
            </a:endParaRPr>
          </a:p>
          <a:p>
            <a:pPr marL="1122679" lvl="1" indent="-561340" algn="l">
              <a:lnSpc>
                <a:spcPts val="7279"/>
              </a:lnSpc>
              <a:buAutoNum type="arabicPeriod"/>
            </a:pPr>
            <a:r>
              <a:rPr lang="en-US" sz="5199" dirty="0" err="1">
                <a:solidFill>
                  <a:srgbClr val="000000"/>
                </a:solidFill>
                <a:latin typeface="DejaVu Serif"/>
                <a:ea typeface="DejaVu Serif"/>
                <a:cs typeface="DejaVu Serif"/>
                <a:sym typeface="DejaVu Serif"/>
              </a:rPr>
              <a:t>Thiết</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kế</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cấu</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trúc</a:t>
            </a:r>
            <a:r>
              <a:rPr lang="en-US" sz="5199" dirty="0">
                <a:solidFill>
                  <a:srgbClr val="000000"/>
                </a:solidFill>
                <a:latin typeface="DejaVu Serif"/>
                <a:ea typeface="DejaVu Serif"/>
                <a:cs typeface="DejaVu Serif"/>
                <a:sym typeface="DejaVu Serif"/>
              </a:rPr>
              <a:t> </a:t>
            </a:r>
            <a:r>
              <a:rPr lang="en-US" sz="5199" dirty="0" err="1">
                <a:solidFill>
                  <a:srgbClr val="000000"/>
                </a:solidFill>
                <a:latin typeface="DejaVu Serif"/>
                <a:ea typeface="DejaVu Serif"/>
                <a:cs typeface="DejaVu Serif"/>
                <a:sym typeface="DejaVu Serif"/>
              </a:rPr>
              <a:t>trang</a:t>
            </a:r>
            <a:r>
              <a:rPr lang="en-US" sz="5199" dirty="0">
                <a:solidFill>
                  <a:srgbClr val="000000"/>
                </a:solidFill>
                <a:latin typeface="DejaVu Serif"/>
                <a:ea typeface="DejaVu Serif"/>
                <a:cs typeface="DejaVu Serif"/>
                <a:sym typeface="DejaVu Serif"/>
              </a:rPr>
              <a:t> Web</a:t>
            </a:r>
          </a:p>
          <a:p>
            <a:pPr algn="ctr">
              <a:lnSpc>
                <a:spcPts val="7279"/>
              </a:lnSpc>
            </a:pPr>
            <a:endParaRPr lang="en-US" sz="5199" dirty="0">
              <a:solidFill>
                <a:srgbClr val="000000"/>
              </a:solidFill>
              <a:latin typeface="DejaVu Serif"/>
              <a:ea typeface="DejaVu Serif"/>
              <a:cs typeface="DejaVu Serif"/>
              <a:sym typeface="DejaVu Serif"/>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6863679" y="0"/>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648977" y="523240"/>
            <a:ext cx="11600111"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1. Phân tích yêu cầu chức năng</a:t>
            </a:r>
          </a:p>
        </p:txBody>
      </p:sp>
      <p:sp>
        <p:nvSpPr>
          <p:cNvPr id="5" name="TextBox 5"/>
          <p:cNvSpPr txBox="1"/>
          <p:nvPr/>
        </p:nvSpPr>
        <p:spPr>
          <a:xfrm>
            <a:off x="1028700" y="1550670"/>
            <a:ext cx="4686895" cy="698499"/>
          </a:xfrm>
          <a:prstGeom prst="rect">
            <a:avLst/>
          </a:prstGeom>
        </p:spPr>
        <p:txBody>
          <a:bodyPr lIns="0" tIns="0" rIns="0" bIns="0" rtlCol="0" anchor="t">
            <a:spAutoFit/>
          </a:bodyPr>
          <a:lstStyle/>
          <a:p>
            <a:pPr algn="ctr">
              <a:lnSpc>
                <a:spcPts val="5600"/>
              </a:lnSpc>
            </a:pPr>
            <a:r>
              <a:rPr lang="en-US" sz="4000" b="1" dirty="0" err="1">
                <a:solidFill>
                  <a:srgbClr val="000000"/>
                </a:solidFill>
                <a:latin typeface="Arimo Bold"/>
                <a:ea typeface="Arimo Bold"/>
                <a:cs typeface="Arimo Bold"/>
                <a:sym typeface="Arimo Bold"/>
              </a:rPr>
              <a:t>Yêu</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cầu</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chức</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năng</a:t>
            </a:r>
            <a:endParaRPr lang="en-US" sz="4000" b="1" dirty="0">
              <a:solidFill>
                <a:srgbClr val="000000"/>
              </a:solidFill>
              <a:latin typeface="Arimo Bold"/>
              <a:ea typeface="Arimo Bold"/>
              <a:cs typeface="Arimo Bold"/>
              <a:sym typeface="Arimo Bold"/>
            </a:endParaRPr>
          </a:p>
        </p:txBody>
      </p:sp>
      <p:sp>
        <p:nvSpPr>
          <p:cNvPr id="6" name="TextBox 6"/>
          <p:cNvSpPr txBox="1"/>
          <p:nvPr/>
        </p:nvSpPr>
        <p:spPr>
          <a:xfrm>
            <a:off x="1028700" y="2437537"/>
            <a:ext cx="16019264" cy="2280285"/>
          </a:xfrm>
          <a:prstGeom prst="rect">
            <a:avLst/>
          </a:prstGeom>
        </p:spPr>
        <p:txBody>
          <a:bodyPr lIns="0" tIns="0" rIns="0" bIns="0" rtlCol="0" anchor="t">
            <a:spAutoFit/>
          </a:bodyPr>
          <a:lstStyle/>
          <a:p>
            <a:pPr marL="518160" lvl="1" indent="-259080" algn="just">
              <a:lnSpc>
                <a:spcPts val="3600"/>
              </a:lnSpc>
              <a:buFont typeface="Arial"/>
              <a:buChar char="•"/>
            </a:pPr>
            <a:r>
              <a:rPr lang="en-US" sz="2400" spc="144" dirty="0" err="1">
                <a:solidFill>
                  <a:srgbClr val="000000"/>
                </a:solidFill>
                <a:latin typeface="Arimo"/>
                <a:ea typeface="Arimo"/>
                <a:cs typeface="Arimo"/>
                <a:sym typeface="Arimo"/>
              </a:rPr>
              <a:t>Hiển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thị</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thông</a:t>
            </a:r>
            <a:r>
              <a:rPr lang="en-US" sz="2400" spc="144" dirty="0">
                <a:solidFill>
                  <a:srgbClr val="000000"/>
                </a:solidFill>
                <a:latin typeface="Arimo"/>
                <a:ea typeface="Arimo"/>
                <a:cs typeface="Arimo"/>
                <a:sym typeface="Arimo"/>
              </a:rPr>
              <a:t> tin </a:t>
            </a:r>
            <a:r>
              <a:rPr lang="en-US" sz="2400" spc="144" dirty="0" err="1">
                <a:solidFill>
                  <a:srgbClr val="000000"/>
                </a:solidFill>
                <a:latin typeface="Arimo"/>
                <a:ea typeface="Arimo"/>
                <a:cs typeface="Arimo"/>
                <a:sym typeface="Arimo"/>
              </a:rPr>
              <a:t>về</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tỉnh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Trà</a:t>
            </a:r>
            <a:r>
              <a:rPr lang="en-US" sz="2400" spc="144" dirty="0">
                <a:solidFill>
                  <a:srgbClr val="000000"/>
                </a:solidFill>
                <a:latin typeface="Arimo"/>
                <a:ea typeface="Arimo"/>
                <a:cs typeface="Arimo"/>
                <a:sym typeface="Arimo"/>
              </a:rPr>
              <a:t> Vinh: Cung </a:t>
            </a:r>
            <a:r>
              <a:rPr lang="en-US" sz="2400" spc="144" dirty="0" err="1">
                <a:solidFill>
                  <a:srgbClr val="000000"/>
                </a:solidFill>
                <a:latin typeface="Arimo"/>
                <a:ea typeface="Arimo"/>
                <a:cs typeface="Arimo"/>
                <a:sym typeface="Arimo"/>
              </a:rPr>
              <a:t>cấp</a:t>
            </a:r>
            <a:r>
              <a:rPr lang="en-US" sz="2400" spc="144" dirty="0">
                <a:solidFill>
                  <a:srgbClr val="000000"/>
                </a:solidFill>
                <a:latin typeface="Arimo"/>
                <a:ea typeface="Arimo"/>
                <a:cs typeface="Arimo"/>
                <a:sym typeface="Arimo"/>
              </a:rPr>
              <a:t> chi </a:t>
            </a:r>
            <a:r>
              <a:rPr lang="en-US" sz="2400" spc="144" dirty="0" err="1">
                <a:solidFill>
                  <a:srgbClr val="000000"/>
                </a:solidFill>
                <a:latin typeface="Arimo"/>
                <a:ea typeface="Arimo"/>
                <a:cs typeface="Arimo"/>
                <a:sym typeface="Arimo"/>
              </a:rPr>
              <a:t>tiết</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về</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văn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hóa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lịch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sử</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và</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các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địa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điểm</a:t>
            </a:r>
            <a:r>
              <a:rPr lang="en-US" sz="2400" spc="144" dirty="0">
                <a:solidFill>
                  <a:srgbClr val="000000"/>
                </a:solidFill>
                <a:latin typeface="Arimo"/>
                <a:ea typeface="Arimo"/>
                <a:cs typeface="Arimo"/>
                <a:sym typeface="Arimo"/>
              </a:rPr>
              <a:t> du </a:t>
            </a:r>
            <a:r>
              <a:rPr lang="en-US" sz="2400" spc="144" dirty="0" err="1">
                <a:solidFill>
                  <a:srgbClr val="000000"/>
                </a:solidFill>
                <a:latin typeface="Arimo"/>
                <a:ea typeface="Arimo"/>
                <a:cs typeface="Arimo"/>
                <a:sym typeface="Arimo"/>
              </a:rPr>
              <a:t>lịch</a:t>
            </a:r>
            <a:r>
              <a:rPr lang="en-US" sz="2400" spc="144" dirty="0">
                <a:solidFill>
                  <a:srgbClr val="000000"/>
                </a:solidFill>
                <a:latin typeface="Arimo"/>
                <a:ea typeface="Arimo"/>
                <a:cs typeface="Arimo"/>
                <a:sym typeface="Arimo"/>
              </a:rPr>
              <a:t>.</a:t>
            </a:r>
          </a:p>
          <a:p>
            <a:pPr marL="518160" lvl="1" indent="-259080" algn="just">
              <a:lnSpc>
                <a:spcPts val="3600"/>
              </a:lnSpc>
              <a:buFont typeface="Arial"/>
              <a:buChar char="•"/>
            </a:pPr>
            <a:r>
              <a:rPr lang="en-US" sz="2400" spc="144" dirty="0" err="1">
                <a:solidFill>
                  <a:srgbClr val="000000"/>
                </a:solidFill>
                <a:latin typeface="Arimo"/>
                <a:ea typeface="Arimo"/>
                <a:cs typeface="Arimo"/>
                <a:sym typeface="Arimo"/>
              </a:rPr>
              <a:t>Giới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thiệu</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các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ngôi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nổi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tiếng</a:t>
            </a:r>
            <a:r>
              <a:rPr lang="en-US" sz="2400" spc="144" dirty="0">
                <a:solidFill>
                  <a:srgbClr val="000000"/>
                </a:solidFill>
                <a:latin typeface="Arimo"/>
                <a:ea typeface="Arimo"/>
                <a:cs typeface="Arimo"/>
                <a:sym typeface="Arimo"/>
              </a:rPr>
              <a:t>: Danh </a:t>
            </a:r>
            <a:r>
              <a:rPr lang="en-US" sz="2400" spc="144" dirty="0" err="1">
                <a:solidFill>
                  <a:srgbClr val="000000"/>
                </a:solidFill>
                <a:latin typeface="Arimo"/>
                <a:ea typeface="Arimo"/>
                <a:cs typeface="Arimo"/>
                <a:sym typeface="Arimo"/>
              </a:rPr>
              <a:t>sách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 Khmer </a:t>
            </a:r>
            <a:r>
              <a:rPr lang="en-US" sz="2400" spc="144" dirty="0" err="1">
                <a:solidFill>
                  <a:srgbClr val="000000"/>
                </a:solidFill>
                <a:latin typeface="Arimo"/>
                <a:ea typeface="Arimo"/>
                <a:cs typeface="Arimo"/>
                <a:sym typeface="Arimo"/>
              </a:rPr>
              <a:t>kèm</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tên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mô</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tả</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lịch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sử</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hình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ảnh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và</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vị</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trí</a:t>
            </a:r>
            <a:r>
              <a:rPr lang="en-US" sz="2400" spc="144" dirty="0">
                <a:solidFill>
                  <a:srgbClr val="000000"/>
                </a:solidFill>
                <a:latin typeface="Arimo"/>
                <a:ea typeface="Arimo"/>
                <a:cs typeface="Arimo"/>
                <a:sym typeface="Arimo"/>
              </a:rPr>
              <a:t>.</a:t>
            </a:r>
          </a:p>
          <a:p>
            <a:pPr marL="518160" lvl="1" indent="-259080" algn="just">
              <a:lnSpc>
                <a:spcPts val="3600"/>
              </a:lnSpc>
              <a:buFont typeface="Arial"/>
              <a:buChar char="•"/>
            </a:pPr>
            <a:r>
              <a:rPr lang="en-US" sz="2400" spc="144" dirty="0" err="1">
                <a:solidFill>
                  <a:srgbClr val="000000"/>
                </a:solidFill>
                <a:latin typeface="Arimo"/>
                <a:ea typeface="Arimo"/>
                <a:cs typeface="Arimo"/>
                <a:sym typeface="Arimo"/>
              </a:rPr>
              <a:t>Quản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lý</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thông</a:t>
            </a:r>
            <a:r>
              <a:rPr lang="en-US" sz="2400" spc="144" dirty="0">
                <a:solidFill>
                  <a:srgbClr val="000000"/>
                </a:solidFill>
                <a:latin typeface="Arimo"/>
                <a:ea typeface="Arimo"/>
                <a:cs typeface="Arimo"/>
                <a:sym typeface="Arimo"/>
              </a:rPr>
              <a:t> tin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 Cho </a:t>
            </a:r>
            <a:r>
              <a:rPr lang="en-US" sz="2400" spc="144" dirty="0" err="1">
                <a:solidFill>
                  <a:srgbClr val="000000"/>
                </a:solidFill>
                <a:latin typeface="Arimo"/>
                <a:ea typeface="Arimo"/>
                <a:cs typeface="Arimo"/>
                <a:sym typeface="Arimo"/>
              </a:rPr>
              <a:t>phép</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quản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trị</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viên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thêm</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sửa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xóa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thông</a:t>
            </a:r>
            <a:r>
              <a:rPr lang="en-US" sz="2400" spc="144" dirty="0">
                <a:solidFill>
                  <a:srgbClr val="000000"/>
                </a:solidFill>
                <a:latin typeface="Arimo"/>
                <a:ea typeface="Arimo"/>
                <a:cs typeface="Arimo"/>
                <a:sym typeface="Arimo"/>
              </a:rPr>
              <a:t> tin </a:t>
            </a:r>
            <a:r>
              <a:rPr lang="en-US" sz="2400" spc="144" dirty="0" err="1">
                <a:solidFill>
                  <a:srgbClr val="000000"/>
                </a:solidFill>
                <a:latin typeface="Arimo"/>
                <a:ea typeface="Arimo"/>
                <a:cs typeface="Arimo"/>
                <a:sym typeface="Arimo"/>
              </a:rPr>
              <a:t>các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ngôi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a:t>
            </a:r>
          </a:p>
          <a:p>
            <a:pPr marL="518160" lvl="1" indent="-259080" algn="just">
              <a:lnSpc>
                <a:spcPts val="3600"/>
              </a:lnSpc>
              <a:buFont typeface="Arial"/>
              <a:buChar char="•"/>
            </a:pPr>
            <a:r>
              <a:rPr lang="en-US" sz="2400" spc="144" dirty="0">
                <a:solidFill>
                  <a:srgbClr val="000000"/>
                </a:solidFill>
                <a:latin typeface="Arimo"/>
                <a:ea typeface="Arimo"/>
                <a:cs typeface="Arimo"/>
                <a:sym typeface="Arimo"/>
              </a:rPr>
              <a:t>Liên </a:t>
            </a:r>
            <a:r>
              <a:rPr lang="en-US" sz="2400" spc="144" dirty="0" err="1">
                <a:solidFill>
                  <a:srgbClr val="000000"/>
                </a:solidFill>
                <a:latin typeface="Arimo"/>
                <a:ea typeface="Arimo"/>
                <a:cs typeface="Arimo"/>
                <a:sym typeface="Arimo"/>
              </a:rPr>
              <a:t>hệ</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Người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dùng</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gửi</a:t>
            </a:r>
            <a:r>
              <a:rPr lang="en-US" sz="2400" spc="144" dirty="0">
                <a:solidFill>
                  <a:srgbClr val="000000"/>
                </a:solidFill>
                <a:latin typeface="Arimo"/>
                <a:ea typeface="Arimo"/>
                <a:cs typeface="Arimo"/>
                <a:sym typeface="Arimo"/>
              </a:rPr>
              <a:t> ý </a:t>
            </a:r>
            <a:r>
              <a:rPr lang="en-US" sz="2400" spc="144" dirty="0" err="1">
                <a:solidFill>
                  <a:srgbClr val="000000"/>
                </a:solidFill>
                <a:latin typeface="Arimo"/>
                <a:ea typeface="Arimo"/>
                <a:cs typeface="Arimo"/>
                <a:sym typeface="Arimo"/>
              </a:rPr>
              <a:t>kiến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về</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các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ngôi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chùa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địa</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điểm</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hoặc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sự</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kiện</a:t>
            </a:r>
            <a:r>
              <a:rPr lang="en-US" sz="2400" spc="144" dirty="0">
                <a:solidFill>
                  <a:srgbClr val="000000"/>
                </a:solidFill>
                <a:latin typeface="Arimo"/>
                <a:ea typeface="Arimo"/>
                <a:cs typeface="Arimo"/>
                <a:sym typeface="Arimo"/>
              </a:rPr>
              <a:t>.</a:t>
            </a:r>
          </a:p>
          <a:p>
            <a:pPr marL="518160" lvl="1" indent="-259080" algn="just">
              <a:lnSpc>
                <a:spcPts val="3600"/>
              </a:lnSpc>
              <a:buFont typeface="Arial"/>
              <a:buChar char="•"/>
            </a:pPr>
            <a:r>
              <a:rPr lang="en-US" sz="2400" spc="144" dirty="0" err="1">
                <a:solidFill>
                  <a:srgbClr val="000000"/>
                </a:solidFill>
                <a:latin typeface="Arimo"/>
                <a:ea typeface="Arimo"/>
                <a:cs typeface="Arimo"/>
                <a:sym typeface="Arimo"/>
              </a:rPr>
              <a:t>Tối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ưu</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giao</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diện</a:t>
            </a:r>
            <a:r>
              <a:rPr lang="en-US" sz="2400" spc="144" dirty="0">
                <a:solidFill>
                  <a:srgbClr val="000000"/>
                </a:solidFill>
                <a:latin typeface="Arimo"/>
                <a:ea typeface="Arimo"/>
                <a:cs typeface="Arimo"/>
                <a:sym typeface="Arimo"/>
              </a:rPr>
              <a:t>: Giao </a:t>
            </a:r>
            <a:r>
              <a:rPr lang="en-US" sz="2400" spc="144" dirty="0" err="1">
                <a:solidFill>
                  <a:srgbClr val="000000"/>
                </a:solidFill>
                <a:latin typeface="Arimo"/>
                <a:ea typeface="Arimo"/>
                <a:cs typeface="Arimo"/>
                <a:sym typeface="Arimo"/>
              </a:rPr>
              <a:t>diện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thân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thiện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tương</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thích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mọi</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thiết</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bị</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và</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kích</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thước</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màn</a:t>
            </a:r>
            <a:r>
              <a:rPr lang="en-US" sz="2400" spc="144" dirty="0">
                <a:solidFill>
                  <a:srgbClr val="000000"/>
                </a:solidFill>
                <a:latin typeface="Arimo"/>
                <a:ea typeface="Arimo"/>
                <a:cs typeface="Arimo"/>
                <a:sym typeface="Arimo"/>
              </a:rPr>
              <a:t> </a:t>
            </a:r>
            <a:r>
              <a:rPr lang="en-US" sz="2400" spc="144" dirty="0" err="1">
                <a:solidFill>
                  <a:srgbClr val="000000"/>
                </a:solidFill>
                <a:latin typeface="Arimo"/>
                <a:ea typeface="Arimo"/>
                <a:cs typeface="Arimo"/>
                <a:sym typeface="Arimo"/>
              </a:rPr>
              <a:t>hình</a:t>
            </a:r>
            <a:r>
              <a:rPr lang="en-US" sz="2400" spc="144" dirty="0">
                <a:solidFill>
                  <a:srgbClr val="000000"/>
                </a:solidFill>
                <a:latin typeface="Arimo"/>
                <a:ea typeface="Arimo"/>
                <a:cs typeface="Arimo"/>
                <a:sym typeface="Arimo"/>
              </a:rPr>
              <a:t>.</a:t>
            </a:r>
          </a:p>
        </p:txBody>
      </p:sp>
      <p:sp>
        <p:nvSpPr>
          <p:cNvPr id="7" name="TextBox 7"/>
          <p:cNvSpPr txBox="1"/>
          <p:nvPr/>
        </p:nvSpPr>
        <p:spPr>
          <a:xfrm>
            <a:off x="1043940" y="5376724"/>
            <a:ext cx="5589687" cy="698499"/>
          </a:xfrm>
          <a:prstGeom prst="rect">
            <a:avLst/>
          </a:prstGeom>
        </p:spPr>
        <p:txBody>
          <a:bodyPr lIns="0" tIns="0" rIns="0" bIns="0" rtlCol="0" anchor="t">
            <a:spAutoFit/>
          </a:bodyPr>
          <a:lstStyle/>
          <a:p>
            <a:pPr algn="ctr">
              <a:lnSpc>
                <a:spcPts val="5600"/>
              </a:lnSpc>
            </a:pPr>
            <a:r>
              <a:rPr lang="en-US" sz="4000" b="1" dirty="0" err="1">
                <a:solidFill>
                  <a:srgbClr val="000000"/>
                </a:solidFill>
                <a:latin typeface="Arimo Bold"/>
                <a:ea typeface="Arimo Bold"/>
                <a:cs typeface="Arimo Bold"/>
                <a:sym typeface="Arimo Bold"/>
              </a:rPr>
              <a:t>Yêu</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cầu</a:t>
            </a:r>
            <a:r>
              <a:rPr lang="en-US" sz="4000" b="1" dirty="0">
                <a:solidFill>
                  <a:srgbClr val="000000"/>
                </a:solidFill>
                <a:latin typeface="Arimo Bold"/>
                <a:ea typeface="Arimo Bold"/>
                <a:cs typeface="Arimo Bold"/>
                <a:sym typeface="Arimo Bold"/>
              </a:rPr>
              <a:t> phi </a:t>
            </a:r>
            <a:r>
              <a:rPr lang="en-US" sz="4000" b="1" dirty="0" err="1">
                <a:solidFill>
                  <a:srgbClr val="000000"/>
                </a:solidFill>
                <a:latin typeface="Arimo Bold"/>
                <a:ea typeface="Arimo Bold"/>
                <a:cs typeface="Arimo Bold"/>
                <a:sym typeface="Arimo Bold"/>
              </a:rPr>
              <a:t>chức</a:t>
            </a:r>
            <a:r>
              <a:rPr lang="en-US" sz="4000" b="1" dirty="0">
                <a:solidFill>
                  <a:srgbClr val="000000"/>
                </a:solidFill>
                <a:latin typeface="Arimo Bold"/>
                <a:ea typeface="Arimo Bold"/>
                <a:cs typeface="Arimo Bold"/>
                <a:sym typeface="Arimo Bold"/>
              </a:rPr>
              <a:t> </a:t>
            </a:r>
            <a:r>
              <a:rPr lang="en-US" sz="4000" b="1" dirty="0" err="1">
                <a:solidFill>
                  <a:srgbClr val="000000"/>
                </a:solidFill>
                <a:latin typeface="Arimo Bold"/>
                <a:ea typeface="Arimo Bold"/>
                <a:cs typeface="Arimo Bold"/>
                <a:sym typeface="Arimo Bold"/>
              </a:rPr>
              <a:t>năng</a:t>
            </a:r>
            <a:endParaRPr lang="en-US" sz="4000" b="1" dirty="0">
              <a:solidFill>
                <a:srgbClr val="000000"/>
              </a:solidFill>
              <a:latin typeface="Arimo Bold"/>
              <a:ea typeface="Arimo Bold"/>
              <a:cs typeface="Arimo Bold"/>
              <a:sym typeface="Arimo Bold"/>
            </a:endParaRPr>
          </a:p>
        </p:txBody>
      </p:sp>
      <p:sp>
        <p:nvSpPr>
          <p:cNvPr id="8" name="TextBox 8"/>
          <p:cNvSpPr txBox="1"/>
          <p:nvPr/>
        </p:nvSpPr>
        <p:spPr>
          <a:xfrm>
            <a:off x="1028700" y="6267677"/>
            <a:ext cx="16019264" cy="2737485"/>
          </a:xfrm>
          <a:prstGeom prst="rect">
            <a:avLst/>
          </a:prstGeom>
        </p:spPr>
        <p:txBody>
          <a:bodyPr lIns="0" tIns="0" rIns="0" bIns="0" rtlCol="0" anchor="t">
            <a:spAutoFit/>
          </a:bodyPr>
          <a:lstStyle/>
          <a:p>
            <a:pPr marL="518160" lvl="1" indent="-259080" algn="just">
              <a:lnSpc>
                <a:spcPts val="3600"/>
              </a:lnSpc>
              <a:buFont typeface="Arial"/>
              <a:buChar char="•"/>
            </a:pPr>
            <a:r>
              <a:rPr lang="en-US" sz="2400" spc="144" dirty="0" err="1">
                <a:solidFill>
                  <a:srgbClr val="000000"/>
                </a:solidFill>
                <a:latin typeface="Glacial Indifference"/>
                <a:ea typeface="Glacial Indifference"/>
                <a:cs typeface="Glacial Indifference"/>
                <a:sym typeface="Glacial Indifference"/>
              </a:rPr>
              <a:t>Hiệu</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suất</a:t>
            </a:r>
            <a:r>
              <a:rPr lang="en-US" sz="2400" spc="144" dirty="0">
                <a:solidFill>
                  <a:srgbClr val="000000"/>
                </a:solidFill>
                <a:latin typeface="Glacial Indifference"/>
                <a:ea typeface="Glacial Indifference"/>
                <a:cs typeface="Glacial Indifference"/>
                <a:sym typeface="Glacial Indifference"/>
              </a:rPr>
              <a:t>: Trang web </a:t>
            </a:r>
            <a:r>
              <a:rPr lang="en-US" sz="2400" spc="144" dirty="0" err="1">
                <a:solidFill>
                  <a:srgbClr val="000000"/>
                </a:solidFill>
                <a:latin typeface="Glacial Indifference"/>
                <a:ea typeface="Glacial Indifference"/>
                <a:cs typeface="Glacial Indifference"/>
                <a:sym typeface="Glacial Indifference"/>
              </a:rPr>
              <a:t>cần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tối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ưu</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hóa</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tốc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độ</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tải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trang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giảm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thời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gian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phản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hồi</a:t>
            </a:r>
            <a:r>
              <a:rPr lang="en-US" sz="2400" spc="144" dirty="0">
                <a:solidFill>
                  <a:srgbClr val="000000"/>
                </a:solidFill>
                <a:latin typeface="Glacial Indifference"/>
                <a:ea typeface="Glacial Indifference"/>
                <a:cs typeface="Glacial Indifference"/>
                <a:sym typeface="Glacial Indifference"/>
              </a:rPr>
              <a:t>. </a:t>
            </a:r>
          </a:p>
          <a:p>
            <a:pPr marL="518160" lvl="1" indent="-259080" algn="just">
              <a:lnSpc>
                <a:spcPts val="3600"/>
              </a:lnSpc>
              <a:buFont typeface="Arial"/>
              <a:buChar char="•"/>
            </a:pPr>
            <a:r>
              <a:rPr lang="en-US" sz="2400" spc="144" dirty="0" err="1">
                <a:solidFill>
                  <a:srgbClr val="000000"/>
                </a:solidFill>
                <a:latin typeface="Glacial Indifference"/>
                <a:ea typeface="Glacial Indifference"/>
                <a:cs typeface="Glacial Indifference"/>
                <a:sym typeface="Glacial Indifference"/>
              </a:rPr>
              <a:t>Tính</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bảo</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mật</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Đảm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bảo</a:t>
            </a:r>
            <a:r>
              <a:rPr lang="en-US" sz="2400" spc="144" dirty="0">
                <a:solidFill>
                  <a:srgbClr val="000000"/>
                </a:solidFill>
                <a:latin typeface="Glacial Indifference"/>
                <a:ea typeface="Glacial Indifference"/>
                <a:cs typeface="Glacial Indifference"/>
                <a:sym typeface="Glacial Indifference"/>
              </a:rPr>
              <a:t> an </a:t>
            </a:r>
            <a:r>
              <a:rPr lang="en-US" sz="2400" spc="144" dirty="0" err="1">
                <a:solidFill>
                  <a:srgbClr val="000000"/>
                </a:solidFill>
                <a:latin typeface="Glacial Indifference"/>
                <a:ea typeface="Glacial Indifference"/>
                <a:cs typeface="Glacial Indifference"/>
                <a:sym typeface="Glacial Indifference"/>
              </a:rPr>
              <a:t>toàn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thông</a:t>
            </a:r>
            <a:r>
              <a:rPr lang="en-US" sz="2400" spc="144" dirty="0">
                <a:solidFill>
                  <a:srgbClr val="000000"/>
                </a:solidFill>
                <a:latin typeface="Glacial Indifference"/>
                <a:ea typeface="Glacial Indifference"/>
                <a:cs typeface="Glacial Indifference"/>
                <a:sym typeface="Glacial Indifference"/>
              </a:rPr>
              <a:t> tin </a:t>
            </a:r>
            <a:r>
              <a:rPr lang="en-US" sz="2400" spc="144" dirty="0" err="1">
                <a:solidFill>
                  <a:srgbClr val="000000"/>
                </a:solidFill>
                <a:latin typeface="Glacial Indifference"/>
                <a:ea typeface="Glacial Indifference"/>
                <a:cs typeface="Glacial Indifference"/>
                <a:sym typeface="Glacial Indifference"/>
              </a:rPr>
              <a:t>cho</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người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dùng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và</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hệ</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thống</a:t>
            </a:r>
            <a:r>
              <a:rPr lang="en-US" sz="2400" spc="144" dirty="0">
                <a:solidFill>
                  <a:srgbClr val="000000"/>
                </a:solidFill>
                <a:latin typeface="Glacial Indifference"/>
                <a:ea typeface="Glacial Indifference"/>
                <a:cs typeface="Glacial Indifference"/>
                <a:sym typeface="Glacial Indifference"/>
              </a:rPr>
              <a:t>. </a:t>
            </a:r>
          </a:p>
          <a:p>
            <a:pPr marL="518160" lvl="1" indent="-259080" algn="just">
              <a:lnSpc>
                <a:spcPts val="3600"/>
              </a:lnSpc>
              <a:buFont typeface="Arial"/>
              <a:buChar char="•"/>
            </a:pPr>
            <a:r>
              <a:rPr lang="en-US" sz="2400" spc="144" dirty="0" err="1">
                <a:solidFill>
                  <a:srgbClr val="000000"/>
                </a:solidFill>
                <a:latin typeface="Glacial Indifference"/>
                <a:ea typeface="Glacial Indifference"/>
                <a:cs typeface="Glacial Indifference"/>
                <a:sym typeface="Glacial Indifference"/>
              </a:rPr>
              <a:t>Khả</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năng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mở</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rộng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Hệ</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thống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cần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có</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khả</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năng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mở</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rộng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trong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tương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lai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để</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thêm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các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tính</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năng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mới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hoặc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mở</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rộng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phạm</a:t>
            </a:r>
            <a:r>
              <a:rPr lang="en-US" sz="2400" spc="144" dirty="0">
                <a:solidFill>
                  <a:srgbClr val="000000"/>
                </a:solidFill>
                <a:latin typeface="Glacial Indifference"/>
                <a:ea typeface="Glacial Indifference"/>
                <a:cs typeface="Glacial Indifference"/>
                <a:sym typeface="Glacial Indifference"/>
              </a:rPr>
              <a:t> vi </a:t>
            </a:r>
            <a:r>
              <a:rPr lang="en-US" sz="2400" spc="144" dirty="0" err="1">
                <a:solidFill>
                  <a:srgbClr val="000000"/>
                </a:solidFill>
                <a:latin typeface="Glacial Indifference"/>
                <a:ea typeface="Glacial Indifference"/>
                <a:cs typeface="Glacial Indifference"/>
                <a:sym typeface="Glacial Indifference"/>
              </a:rPr>
              <a:t>các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ngôi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chùa</a:t>
            </a:r>
            <a:r>
              <a:rPr lang="en-US" sz="2400" spc="144" dirty="0">
                <a:solidFill>
                  <a:srgbClr val="000000"/>
                </a:solidFill>
                <a:latin typeface="Glacial Indifference"/>
                <a:ea typeface="Glacial Indifference"/>
                <a:cs typeface="Glacial Indifference"/>
                <a:sym typeface="Glacial Indifference"/>
              </a:rPr>
              <a:t>. </a:t>
            </a:r>
          </a:p>
          <a:p>
            <a:pPr marL="518160" lvl="1" indent="-259080" algn="just">
              <a:lnSpc>
                <a:spcPts val="3600"/>
              </a:lnSpc>
              <a:buFont typeface="Arial"/>
              <a:buChar char="•"/>
            </a:pPr>
            <a:r>
              <a:rPr lang="en-US" sz="2400" spc="144" dirty="0">
                <a:solidFill>
                  <a:srgbClr val="000000"/>
                </a:solidFill>
                <a:latin typeface="Glacial Indifference"/>
                <a:ea typeface="Glacial Indifference"/>
                <a:cs typeface="Glacial Indifference"/>
                <a:sym typeface="Glacial Indifference"/>
              </a:rPr>
              <a:t>SEO: </a:t>
            </a:r>
            <a:r>
              <a:rPr lang="en-US" sz="2400" spc="144" dirty="0" err="1">
                <a:solidFill>
                  <a:srgbClr val="000000"/>
                </a:solidFill>
                <a:latin typeface="Glacial Indifference"/>
                <a:ea typeface="Glacial Indifference"/>
                <a:cs typeface="Glacial Indifference"/>
                <a:sym typeface="Glacial Indifference"/>
              </a:rPr>
              <a:t>Cải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thiện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khả</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năng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tìm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thấy</a:t>
            </a:r>
            <a:r>
              <a:rPr lang="en-US" sz="2400" spc="144" dirty="0">
                <a:solidFill>
                  <a:srgbClr val="000000"/>
                </a:solidFill>
                <a:latin typeface="Glacial Indifference"/>
                <a:ea typeface="Glacial Indifference"/>
                <a:cs typeface="Glacial Indifference"/>
                <a:sym typeface="Glacial Indifference"/>
              </a:rPr>
              <a:t> website </a:t>
            </a:r>
            <a:r>
              <a:rPr lang="en-US" sz="2400" spc="144" dirty="0" err="1">
                <a:solidFill>
                  <a:srgbClr val="000000"/>
                </a:solidFill>
                <a:latin typeface="Glacial Indifference"/>
                <a:ea typeface="Glacial Indifference"/>
                <a:cs typeface="Glacial Indifference"/>
                <a:sym typeface="Glacial Indifference"/>
              </a:rPr>
              <a:t>trên</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các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công</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cụ</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tìm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kiếm</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thông</a:t>
            </a:r>
            <a:r>
              <a:rPr lang="en-US" sz="2400" spc="144" dirty="0">
                <a:solidFill>
                  <a:srgbClr val="000000"/>
                </a:solidFill>
                <a:latin typeface="Glacial Indifference"/>
                <a:ea typeface="Glacial Indifference"/>
                <a:cs typeface="Glacial Indifference"/>
                <a:sym typeface="Glacial Indifference"/>
              </a:rPr>
              <a:t> qua </a:t>
            </a:r>
            <a:r>
              <a:rPr lang="en-US" sz="2400" spc="144" dirty="0" err="1">
                <a:solidFill>
                  <a:srgbClr val="000000"/>
                </a:solidFill>
                <a:latin typeface="Glacial Indifference"/>
                <a:ea typeface="Glacial Indifference"/>
                <a:cs typeface="Glacial Indifference"/>
                <a:sym typeface="Glacial Indifference"/>
              </a:rPr>
              <a:t>việc</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tối</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ưu</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hóa</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nội</a:t>
            </a:r>
            <a:r>
              <a:rPr lang="en-US" sz="2400" spc="144" dirty="0">
                <a:solidFill>
                  <a:srgbClr val="000000"/>
                </a:solidFill>
                <a:latin typeface="Glacial Indifference"/>
                <a:ea typeface="Glacial Indifference"/>
                <a:cs typeface="Glacial Indifference"/>
                <a:sym typeface="Glacial Indifference"/>
              </a:rPr>
              <a:t> dung </a:t>
            </a:r>
            <a:r>
              <a:rPr lang="en-US" sz="2400" spc="144" dirty="0" err="1">
                <a:solidFill>
                  <a:srgbClr val="000000"/>
                </a:solidFill>
                <a:latin typeface="Glacial Indifference"/>
                <a:ea typeface="Glacial Indifference"/>
                <a:cs typeface="Glacial Indifference"/>
                <a:sym typeface="Glacial Indifference"/>
              </a:rPr>
              <a:t>và</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mã</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nguồn</a:t>
            </a:r>
            <a:r>
              <a:rPr lang="en-US" sz="2400" spc="144" dirty="0">
                <a:solidFill>
                  <a:srgbClr val="000000"/>
                </a:solidFill>
                <a:latin typeface="Glacial Indifference"/>
                <a:ea typeface="Glacial Indifference"/>
                <a:cs typeface="Glacial Indifference"/>
                <a:sym typeface="Glacial Indifference"/>
              </a:rPr>
              <a:t> (meta tags, </a:t>
            </a:r>
            <a:r>
              <a:rPr lang="en-US" sz="2400" spc="144" dirty="0" err="1">
                <a:solidFill>
                  <a:srgbClr val="000000"/>
                </a:solidFill>
                <a:latin typeface="Glacial Indifference"/>
                <a:ea typeface="Glacial Indifference"/>
                <a:cs typeface="Glacial Indifference"/>
                <a:sym typeface="Glacial Indifference"/>
              </a:rPr>
              <a:t>cấu</a:t>
            </a:r>
            <a:r>
              <a:rPr lang="en-US" sz="2400" spc="144" dirty="0">
                <a:solidFill>
                  <a:srgbClr val="000000"/>
                </a:solidFill>
                <a:latin typeface="Glacial Indifference"/>
                <a:ea typeface="Glacial Indifference"/>
                <a:cs typeface="Glacial Indifference"/>
                <a:sym typeface="Glacial Indifference"/>
              </a:rPr>
              <a:t> </a:t>
            </a:r>
            <a:r>
              <a:rPr lang="en-US" sz="2400" spc="144" dirty="0" err="1">
                <a:solidFill>
                  <a:srgbClr val="000000"/>
                </a:solidFill>
                <a:latin typeface="Glacial Indifference"/>
                <a:ea typeface="Glacial Indifference"/>
                <a:cs typeface="Glacial Indifference"/>
                <a:sym typeface="Glacial Indifference"/>
              </a:rPr>
              <a:t>trúc</a:t>
            </a:r>
            <a:r>
              <a:rPr lang="en-US" sz="2400" spc="144" dirty="0">
                <a:solidFill>
                  <a:srgbClr val="000000"/>
                </a:solidFill>
                <a:latin typeface="Glacial Indifference"/>
                <a:ea typeface="Glacial Indifference"/>
                <a:cs typeface="Glacial Indifference"/>
                <a:sym typeface="Glacial Indifference"/>
              </a:rPr>
              <a:t> URL,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028700" y="2964623"/>
            <a:ext cx="16230600" cy="6755987"/>
          </a:xfrm>
          <a:custGeom>
            <a:avLst/>
            <a:gdLst/>
            <a:ahLst/>
            <a:cxnLst/>
            <a:rect l="l" t="t" r="r" b="b"/>
            <a:pathLst>
              <a:path w="16230600" h="6755987">
                <a:moveTo>
                  <a:pt x="0" y="0"/>
                </a:moveTo>
                <a:lnTo>
                  <a:pt x="16230600" y="0"/>
                </a:lnTo>
                <a:lnTo>
                  <a:pt x="16230600" y="6755987"/>
                </a:lnTo>
                <a:lnTo>
                  <a:pt x="0" y="6755987"/>
                </a:lnTo>
                <a:lnTo>
                  <a:pt x="0" y="0"/>
                </a:lnTo>
                <a:close/>
              </a:path>
            </a:pathLst>
          </a:custGeom>
          <a:blipFill>
            <a:blip r:embed="rId3"/>
            <a:stretch>
              <a:fillRect/>
            </a:stretch>
          </a:blipFill>
        </p:spPr>
      </p:sp>
      <p:sp>
        <p:nvSpPr>
          <p:cNvPr id="4" name="Freeform 4"/>
          <p:cNvSpPr/>
          <p:nvPr/>
        </p:nvSpPr>
        <p:spPr>
          <a:xfrm>
            <a:off x="16863679" y="61075"/>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648977" y="523240"/>
            <a:ext cx="11600111"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2. Phân tích yêu cầu chức năng</a:t>
            </a:r>
          </a:p>
        </p:txBody>
      </p:sp>
      <p:sp>
        <p:nvSpPr>
          <p:cNvPr id="6" name="TextBox 6"/>
          <p:cNvSpPr txBox="1"/>
          <p:nvPr/>
        </p:nvSpPr>
        <p:spPr>
          <a:xfrm>
            <a:off x="1028700" y="1721600"/>
            <a:ext cx="10732847" cy="698499"/>
          </a:xfrm>
          <a:prstGeom prst="rect">
            <a:avLst/>
          </a:prstGeom>
        </p:spPr>
        <p:txBody>
          <a:bodyPr lIns="0" tIns="0" rIns="0" bIns="0" rtlCol="0" anchor="t">
            <a:spAutoFit/>
          </a:bodyPr>
          <a:lstStyle/>
          <a:p>
            <a:pPr algn="ctr">
              <a:lnSpc>
                <a:spcPts val="5600"/>
              </a:lnSpc>
            </a:pPr>
            <a:r>
              <a:rPr lang="en-US" sz="4000" b="1">
                <a:solidFill>
                  <a:srgbClr val="000000"/>
                </a:solidFill>
                <a:latin typeface="Arimo Bold"/>
                <a:ea typeface="Arimo Bold"/>
                <a:cs typeface="Arimo Bold"/>
                <a:sym typeface="Arimo Bold"/>
              </a:rPr>
              <a:t>Mô hình dữ liệu của chùa trong MongoDB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6863679" y="61075"/>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483047" y="3859551"/>
            <a:ext cx="17321906" cy="3985428"/>
          </a:xfrm>
          <a:custGeom>
            <a:avLst/>
            <a:gdLst/>
            <a:ahLst/>
            <a:cxnLst/>
            <a:rect l="l" t="t" r="r" b="b"/>
            <a:pathLst>
              <a:path w="17321906" h="3985428">
                <a:moveTo>
                  <a:pt x="0" y="0"/>
                </a:moveTo>
                <a:lnTo>
                  <a:pt x="17321906" y="0"/>
                </a:lnTo>
                <a:lnTo>
                  <a:pt x="17321906" y="3985429"/>
                </a:lnTo>
                <a:lnTo>
                  <a:pt x="0" y="3985429"/>
                </a:lnTo>
                <a:lnTo>
                  <a:pt x="0" y="0"/>
                </a:lnTo>
                <a:close/>
              </a:path>
            </a:pathLst>
          </a:custGeom>
          <a:blipFill>
            <a:blip r:embed="rId5"/>
            <a:stretch>
              <a:fillRect b="-8114"/>
            </a:stretch>
          </a:blipFill>
        </p:spPr>
      </p:sp>
      <p:sp>
        <p:nvSpPr>
          <p:cNvPr id="5" name="TextBox 5"/>
          <p:cNvSpPr txBox="1"/>
          <p:nvPr/>
        </p:nvSpPr>
        <p:spPr>
          <a:xfrm>
            <a:off x="648977" y="523240"/>
            <a:ext cx="11600111"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2. Phân tích yêu cầu chức năng</a:t>
            </a:r>
          </a:p>
        </p:txBody>
      </p:sp>
      <p:sp>
        <p:nvSpPr>
          <p:cNvPr id="6" name="TextBox 6"/>
          <p:cNvSpPr txBox="1"/>
          <p:nvPr/>
        </p:nvSpPr>
        <p:spPr>
          <a:xfrm>
            <a:off x="1028700" y="1721600"/>
            <a:ext cx="12288228" cy="698499"/>
          </a:xfrm>
          <a:prstGeom prst="rect">
            <a:avLst/>
          </a:prstGeom>
        </p:spPr>
        <p:txBody>
          <a:bodyPr lIns="0" tIns="0" rIns="0" bIns="0" rtlCol="0" anchor="t">
            <a:spAutoFit/>
          </a:bodyPr>
          <a:lstStyle/>
          <a:p>
            <a:pPr algn="ctr">
              <a:lnSpc>
                <a:spcPts val="5600"/>
              </a:lnSpc>
            </a:pPr>
            <a:r>
              <a:rPr lang="en-US" sz="4000" b="1">
                <a:solidFill>
                  <a:srgbClr val="000000"/>
                </a:solidFill>
                <a:latin typeface="Arimo Bold"/>
                <a:ea typeface="Arimo Bold"/>
                <a:cs typeface="Arimo Bold"/>
                <a:sym typeface="Arimo Bold"/>
              </a:rPr>
              <a:t>Mô hình dữ liệu của người dùng trong MongoDB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16863679" y="61075"/>
            <a:ext cx="791242" cy="2057400"/>
          </a:xfrm>
          <a:custGeom>
            <a:avLst/>
            <a:gdLst/>
            <a:ahLst/>
            <a:cxnLst/>
            <a:rect l="l" t="t" r="r" b="b"/>
            <a:pathLst>
              <a:path w="791242" h="2057400">
                <a:moveTo>
                  <a:pt x="0" y="0"/>
                </a:moveTo>
                <a:lnTo>
                  <a:pt x="791242" y="0"/>
                </a:lnTo>
                <a:lnTo>
                  <a:pt x="791242" y="2057400"/>
                </a:lnTo>
                <a:lnTo>
                  <a:pt x="0" y="20574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2260495" y="2810625"/>
            <a:ext cx="8766064" cy="7290384"/>
          </a:xfrm>
          <a:custGeom>
            <a:avLst/>
            <a:gdLst/>
            <a:ahLst/>
            <a:cxnLst/>
            <a:rect l="l" t="t" r="r" b="b"/>
            <a:pathLst>
              <a:path w="8766064" h="7290384">
                <a:moveTo>
                  <a:pt x="0" y="0"/>
                </a:moveTo>
                <a:lnTo>
                  <a:pt x="8766065" y="0"/>
                </a:lnTo>
                <a:lnTo>
                  <a:pt x="8766065" y="7290384"/>
                </a:lnTo>
                <a:lnTo>
                  <a:pt x="0" y="7290384"/>
                </a:lnTo>
                <a:lnTo>
                  <a:pt x="0" y="0"/>
                </a:lnTo>
                <a:close/>
              </a:path>
            </a:pathLst>
          </a:custGeom>
          <a:blipFill>
            <a:blip r:embed="rId5"/>
            <a:stretch>
              <a:fillRect r="-116"/>
            </a:stretch>
          </a:blipFill>
        </p:spPr>
      </p:sp>
      <p:sp>
        <p:nvSpPr>
          <p:cNvPr id="5" name="Freeform 5"/>
          <p:cNvSpPr/>
          <p:nvPr/>
        </p:nvSpPr>
        <p:spPr>
          <a:xfrm rot="-2154788">
            <a:off x="13822498" y="5633304"/>
            <a:ext cx="8645009" cy="8935410"/>
          </a:xfrm>
          <a:custGeom>
            <a:avLst/>
            <a:gdLst/>
            <a:ahLst/>
            <a:cxnLst/>
            <a:rect l="l" t="t" r="r" b="b"/>
            <a:pathLst>
              <a:path w="8645009" h="8935410">
                <a:moveTo>
                  <a:pt x="0" y="0"/>
                </a:moveTo>
                <a:lnTo>
                  <a:pt x="8645009" y="0"/>
                </a:lnTo>
                <a:lnTo>
                  <a:pt x="8645009" y="8935410"/>
                </a:lnTo>
                <a:lnTo>
                  <a:pt x="0" y="8935410"/>
                </a:lnTo>
                <a:lnTo>
                  <a:pt x="0" y="0"/>
                </a:lnTo>
                <a:close/>
              </a:path>
            </a:pathLst>
          </a:custGeom>
          <a:blipFill>
            <a:blip r:embed="rId6"/>
            <a:stretch>
              <a:fillRect/>
            </a:stretch>
          </a:blipFill>
        </p:spPr>
      </p:sp>
      <p:sp>
        <p:nvSpPr>
          <p:cNvPr id="6" name="Freeform 6"/>
          <p:cNvSpPr/>
          <p:nvPr/>
        </p:nvSpPr>
        <p:spPr>
          <a:xfrm>
            <a:off x="14876401" y="61075"/>
            <a:ext cx="1471041" cy="4114800"/>
          </a:xfrm>
          <a:custGeom>
            <a:avLst/>
            <a:gdLst/>
            <a:ahLst/>
            <a:cxnLst/>
            <a:rect l="l" t="t" r="r" b="b"/>
            <a:pathLst>
              <a:path w="1471041" h="4114800">
                <a:moveTo>
                  <a:pt x="0" y="0"/>
                </a:moveTo>
                <a:lnTo>
                  <a:pt x="1471041" y="0"/>
                </a:lnTo>
                <a:lnTo>
                  <a:pt x="1471041"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756208" y="523240"/>
            <a:ext cx="11385649" cy="906145"/>
          </a:xfrm>
          <a:prstGeom prst="rect">
            <a:avLst/>
          </a:prstGeom>
        </p:spPr>
        <p:txBody>
          <a:bodyPr lIns="0" tIns="0" rIns="0" bIns="0" rtlCol="0" anchor="t">
            <a:spAutoFit/>
          </a:bodyPr>
          <a:lstStyle/>
          <a:p>
            <a:pPr algn="ctr">
              <a:lnSpc>
                <a:spcPts val="7279"/>
              </a:lnSpc>
            </a:pPr>
            <a:r>
              <a:rPr lang="en-US" sz="5199" b="1">
                <a:solidFill>
                  <a:srgbClr val="000000"/>
                </a:solidFill>
                <a:latin typeface="DejaVu Serif Bold"/>
                <a:ea typeface="DejaVu Serif Bold"/>
                <a:cs typeface="DejaVu Serif Bold"/>
                <a:sym typeface="DejaVu Serif Bold"/>
              </a:rPr>
              <a:t>3. Thiết kế cấu trúc trang Web</a:t>
            </a:r>
          </a:p>
        </p:txBody>
      </p:sp>
      <p:sp>
        <p:nvSpPr>
          <p:cNvPr id="8" name="TextBox 8"/>
          <p:cNvSpPr txBox="1"/>
          <p:nvPr/>
        </p:nvSpPr>
        <p:spPr>
          <a:xfrm>
            <a:off x="-1943464" y="1721600"/>
            <a:ext cx="12288228" cy="698499"/>
          </a:xfrm>
          <a:prstGeom prst="rect">
            <a:avLst/>
          </a:prstGeom>
        </p:spPr>
        <p:txBody>
          <a:bodyPr lIns="0" tIns="0" rIns="0" bIns="0" rtlCol="0" anchor="t">
            <a:spAutoFit/>
          </a:bodyPr>
          <a:lstStyle/>
          <a:p>
            <a:pPr algn="ctr">
              <a:lnSpc>
                <a:spcPts val="5600"/>
              </a:lnSpc>
            </a:pPr>
            <a:r>
              <a:rPr lang="en-US" sz="4000" b="1">
                <a:solidFill>
                  <a:srgbClr val="000000"/>
                </a:solidFill>
                <a:latin typeface="Arimo Bold"/>
                <a:ea typeface="Arimo Bold"/>
                <a:cs typeface="Arimo Bold"/>
                <a:sym typeface="Arimo Bold"/>
              </a:rPr>
              <a:t>Sơ đồ cấu trúc trang Web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20" t="-18966" r="-220"/>
            </a:stretch>
          </a:blipFill>
        </p:spPr>
      </p:sp>
      <p:sp>
        <p:nvSpPr>
          <p:cNvPr id="3" name="Freeform 3"/>
          <p:cNvSpPr/>
          <p:nvPr/>
        </p:nvSpPr>
        <p:spPr>
          <a:xfrm>
            <a:off x="7648997" y="4869935"/>
            <a:ext cx="2466957" cy="3008484"/>
          </a:xfrm>
          <a:custGeom>
            <a:avLst/>
            <a:gdLst/>
            <a:ahLst/>
            <a:cxnLst/>
            <a:rect l="l" t="t" r="r" b="b"/>
            <a:pathLst>
              <a:path w="2466957" h="3008484">
                <a:moveTo>
                  <a:pt x="0" y="0"/>
                </a:moveTo>
                <a:lnTo>
                  <a:pt x="2466957" y="0"/>
                </a:lnTo>
                <a:lnTo>
                  <a:pt x="2466957" y="3008484"/>
                </a:lnTo>
                <a:lnTo>
                  <a:pt x="0" y="3008484"/>
                </a:lnTo>
                <a:lnTo>
                  <a:pt x="0" y="0"/>
                </a:lnTo>
                <a:close/>
              </a:path>
            </a:pathLst>
          </a:custGeom>
          <a:blipFill>
            <a:blip r:embed="rId3"/>
            <a:stretch>
              <a:fillRect/>
            </a:stretch>
          </a:blipFill>
        </p:spPr>
      </p:sp>
      <p:sp>
        <p:nvSpPr>
          <p:cNvPr id="4" name="Freeform 4"/>
          <p:cNvSpPr/>
          <p:nvPr/>
        </p:nvSpPr>
        <p:spPr>
          <a:xfrm>
            <a:off x="9593581" y="2239468"/>
            <a:ext cx="3976308" cy="3444476"/>
          </a:xfrm>
          <a:custGeom>
            <a:avLst/>
            <a:gdLst/>
            <a:ahLst/>
            <a:cxnLst/>
            <a:rect l="l" t="t" r="r" b="b"/>
            <a:pathLst>
              <a:path w="3976308" h="3444476">
                <a:moveTo>
                  <a:pt x="0" y="0"/>
                </a:moveTo>
                <a:lnTo>
                  <a:pt x="3976308" y="0"/>
                </a:lnTo>
                <a:lnTo>
                  <a:pt x="3976308" y="3444476"/>
                </a:lnTo>
                <a:lnTo>
                  <a:pt x="0" y="3444476"/>
                </a:lnTo>
                <a:lnTo>
                  <a:pt x="0" y="0"/>
                </a:lnTo>
                <a:close/>
              </a:path>
            </a:pathLst>
          </a:custGeom>
          <a:blipFill>
            <a:blip r:embed="rId4"/>
            <a:stretch>
              <a:fillRect/>
            </a:stretch>
          </a:blipFill>
        </p:spPr>
      </p:sp>
      <p:sp>
        <p:nvSpPr>
          <p:cNvPr id="5" name="Freeform 5"/>
          <p:cNvSpPr/>
          <p:nvPr/>
        </p:nvSpPr>
        <p:spPr>
          <a:xfrm>
            <a:off x="11748335" y="5072614"/>
            <a:ext cx="4571577" cy="2805805"/>
          </a:xfrm>
          <a:custGeom>
            <a:avLst/>
            <a:gdLst/>
            <a:ahLst/>
            <a:cxnLst/>
            <a:rect l="l" t="t" r="r" b="b"/>
            <a:pathLst>
              <a:path w="4571577" h="2805805">
                <a:moveTo>
                  <a:pt x="0" y="0"/>
                </a:moveTo>
                <a:lnTo>
                  <a:pt x="4571576" y="0"/>
                </a:lnTo>
                <a:lnTo>
                  <a:pt x="4571576" y="2805805"/>
                </a:lnTo>
                <a:lnTo>
                  <a:pt x="0" y="2805805"/>
                </a:lnTo>
                <a:lnTo>
                  <a:pt x="0" y="0"/>
                </a:lnTo>
                <a:close/>
              </a:path>
            </a:pathLst>
          </a:custGeom>
          <a:blipFill>
            <a:blip r:embed="rId5"/>
            <a:stretch>
              <a:fillRect/>
            </a:stretch>
          </a:blipFill>
        </p:spPr>
      </p:sp>
      <p:sp>
        <p:nvSpPr>
          <p:cNvPr id="6" name="Freeform 6"/>
          <p:cNvSpPr/>
          <p:nvPr/>
        </p:nvSpPr>
        <p:spPr>
          <a:xfrm>
            <a:off x="9973250" y="6819030"/>
            <a:ext cx="3734968" cy="3156048"/>
          </a:xfrm>
          <a:custGeom>
            <a:avLst/>
            <a:gdLst/>
            <a:ahLst/>
            <a:cxnLst/>
            <a:rect l="l" t="t" r="r" b="b"/>
            <a:pathLst>
              <a:path w="3734968" h="3156048">
                <a:moveTo>
                  <a:pt x="0" y="0"/>
                </a:moveTo>
                <a:lnTo>
                  <a:pt x="3734967" y="0"/>
                </a:lnTo>
                <a:lnTo>
                  <a:pt x="3734967" y="3156047"/>
                </a:lnTo>
                <a:lnTo>
                  <a:pt x="0" y="3156047"/>
                </a:lnTo>
                <a:lnTo>
                  <a:pt x="0" y="0"/>
                </a:lnTo>
                <a:close/>
              </a:path>
            </a:pathLst>
          </a:custGeom>
          <a:blipFill>
            <a:blip r:embed="rId6"/>
            <a:stretch>
              <a:fillRect/>
            </a:stretch>
          </a:blipFill>
        </p:spPr>
      </p:sp>
      <p:sp>
        <p:nvSpPr>
          <p:cNvPr id="7" name="Freeform 7"/>
          <p:cNvSpPr/>
          <p:nvPr/>
        </p:nvSpPr>
        <p:spPr>
          <a:xfrm>
            <a:off x="15528670" y="0"/>
            <a:ext cx="791242" cy="2057400"/>
          </a:xfrm>
          <a:custGeom>
            <a:avLst/>
            <a:gdLst/>
            <a:ahLst/>
            <a:cxnLst/>
            <a:rect l="l" t="t" r="r" b="b"/>
            <a:pathLst>
              <a:path w="791242" h="2057400">
                <a:moveTo>
                  <a:pt x="0" y="0"/>
                </a:moveTo>
                <a:lnTo>
                  <a:pt x="791241" y="0"/>
                </a:lnTo>
                <a:lnTo>
                  <a:pt x="791241"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8" name="Freeform 8"/>
          <p:cNvSpPr/>
          <p:nvPr/>
        </p:nvSpPr>
        <p:spPr>
          <a:xfrm>
            <a:off x="16523780" y="0"/>
            <a:ext cx="1471041" cy="4114800"/>
          </a:xfrm>
          <a:custGeom>
            <a:avLst/>
            <a:gdLst/>
            <a:ahLst/>
            <a:cxnLst/>
            <a:rect l="l" t="t" r="r" b="b"/>
            <a:pathLst>
              <a:path w="1471041" h="4114800">
                <a:moveTo>
                  <a:pt x="0" y="0"/>
                </a:moveTo>
                <a:lnTo>
                  <a:pt x="1471040" y="0"/>
                </a:lnTo>
                <a:lnTo>
                  <a:pt x="1471040" y="4114800"/>
                </a:lnTo>
                <a:lnTo>
                  <a:pt x="0" y="4114800"/>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9" name="TextBox 9"/>
          <p:cNvSpPr txBox="1"/>
          <p:nvPr/>
        </p:nvSpPr>
        <p:spPr>
          <a:xfrm>
            <a:off x="-2341471" y="542925"/>
            <a:ext cx="14531766" cy="942975"/>
          </a:xfrm>
          <a:prstGeom prst="rect">
            <a:avLst/>
          </a:prstGeom>
        </p:spPr>
        <p:txBody>
          <a:bodyPr lIns="0" tIns="0" rIns="0" bIns="0" rtlCol="0" anchor="t">
            <a:spAutoFit/>
          </a:bodyPr>
          <a:lstStyle/>
          <a:p>
            <a:pPr algn="ctr">
              <a:lnSpc>
                <a:spcPts val="7200"/>
              </a:lnSpc>
            </a:pPr>
            <a:r>
              <a:rPr lang="en-US" sz="6000" b="1">
                <a:solidFill>
                  <a:srgbClr val="000000"/>
                </a:solidFill>
                <a:latin typeface="Arimo Bold"/>
                <a:ea typeface="Arimo Bold"/>
                <a:cs typeface="Arimo Bold"/>
                <a:sym typeface="Arimo Bold"/>
              </a:rPr>
              <a:t>III. Công cụ thực hiện</a:t>
            </a:r>
          </a:p>
        </p:txBody>
      </p:sp>
      <p:sp>
        <p:nvSpPr>
          <p:cNvPr id="10" name="TextBox 10"/>
          <p:cNvSpPr txBox="1"/>
          <p:nvPr/>
        </p:nvSpPr>
        <p:spPr>
          <a:xfrm>
            <a:off x="880927" y="2201368"/>
            <a:ext cx="7778973" cy="5915026"/>
          </a:xfrm>
          <a:prstGeom prst="rect">
            <a:avLst/>
          </a:prstGeom>
        </p:spPr>
        <p:txBody>
          <a:bodyPr lIns="0" tIns="0" rIns="0" bIns="0" rtlCol="0" anchor="t">
            <a:spAutoFit/>
          </a:bodyPr>
          <a:lstStyle/>
          <a:p>
            <a:pPr algn="l">
              <a:lnSpc>
                <a:spcPts val="3899"/>
              </a:lnSpc>
              <a:spcBef>
                <a:spcPct val="0"/>
              </a:spcBef>
            </a:pPr>
            <a:r>
              <a:rPr lang="en-US" sz="2999" spc="179">
                <a:solidFill>
                  <a:srgbClr val="000000"/>
                </a:solidFill>
                <a:latin typeface="Arimo"/>
                <a:ea typeface="Arimo"/>
                <a:cs typeface="Arimo"/>
                <a:sym typeface="Arimo"/>
              </a:rPr>
              <a:t>Sử dụng các công cụ Web hiện đại như:</a:t>
            </a:r>
          </a:p>
          <a:p>
            <a:pPr marL="647697" lvl="1" indent="-323848" algn="l">
              <a:lnSpc>
                <a:spcPts val="7499"/>
              </a:lnSpc>
              <a:buFont typeface="Arial"/>
              <a:buChar char="•"/>
            </a:pPr>
            <a:r>
              <a:rPr lang="en-US" sz="2999" spc="179">
                <a:solidFill>
                  <a:srgbClr val="000000"/>
                </a:solidFill>
                <a:latin typeface="Arimo"/>
                <a:ea typeface="Arimo"/>
                <a:cs typeface="Arimo"/>
                <a:sym typeface="Arimo"/>
              </a:rPr>
              <a:t>HTML </a:t>
            </a:r>
          </a:p>
          <a:p>
            <a:pPr marL="647697" lvl="1" indent="-323848" algn="l">
              <a:lnSpc>
                <a:spcPts val="7499"/>
              </a:lnSpc>
              <a:buFont typeface="Arial"/>
              <a:buChar char="•"/>
            </a:pPr>
            <a:r>
              <a:rPr lang="en-US" sz="2999" spc="179">
                <a:solidFill>
                  <a:srgbClr val="000000"/>
                </a:solidFill>
                <a:latin typeface="Arimo"/>
                <a:ea typeface="Arimo"/>
                <a:cs typeface="Arimo"/>
                <a:sym typeface="Arimo"/>
              </a:rPr>
              <a:t>CSS </a:t>
            </a:r>
          </a:p>
          <a:p>
            <a:pPr marL="647697" lvl="1" indent="-323848" algn="l">
              <a:lnSpc>
                <a:spcPts val="7499"/>
              </a:lnSpc>
              <a:buFont typeface="Arial"/>
              <a:buChar char="•"/>
            </a:pPr>
            <a:r>
              <a:rPr lang="en-US" sz="2999" spc="179">
                <a:solidFill>
                  <a:srgbClr val="000000"/>
                </a:solidFill>
                <a:latin typeface="Arimo"/>
                <a:ea typeface="Arimo"/>
                <a:cs typeface="Arimo"/>
                <a:sym typeface="Arimo"/>
              </a:rPr>
              <a:t>Javascript</a:t>
            </a:r>
          </a:p>
          <a:p>
            <a:pPr marL="647697" lvl="1" indent="-323848" algn="l">
              <a:lnSpc>
                <a:spcPts val="7499"/>
              </a:lnSpc>
              <a:buFont typeface="Arial"/>
              <a:buChar char="•"/>
            </a:pPr>
            <a:r>
              <a:rPr lang="en-US" sz="2999" spc="179">
                <a:solidFill>
                  <a:srgbClr val="000000"/>
                </a:solidFill>
                <a:latin typeface="Arimo"/>
                <a:ea typeface="Arimo"/>
                <a:cs typeface="Arimo"/>
                <a:sym typeface="Arimo"/>
              </a:rPr>
              <a:t>React.js</a:t>
            </a:r>
          </a:p>
          <a:p>
            <a:pPr marL="647697" lvl="1" indent="-323848" algn="l">
              <a:lnSpc>
                <a:spcPts val="7499"/>
              </a:lnSpc>
              <a:buFont typeface="Arial"/>
              <a:buChar char="•"/>
            </a:pPr>
            <a:r>
              <a:rPr lang="en-US" sz="2999" spc="179">
                <a:solidFill>
                  <a:srgbClr val="000000"/>
                </a:solidFill>
                <a:latin typeface="Arimo"/>
                <a:ea typeface="Arimo"/>
                <a:cs typeface="Arimo"/>
                <a:sym typeface="Arimo"/>
              </a:rPr>
              <a:t>Node.js </a:t>
            </a:r>
          </a:p>
          <a:p>
            <a:pPr marL="647697" lvl="1" indent="-323848" algn="l">
              <a:lnSpc>
                <a:spcPts val="7499"/>
              </a:lnSpc>
              <a:buFont typeface="Arial"/>
              <a:buChar char="•"/>
            </a:pPr>
            <a:r>
              <a:rPr lang="en-US" sz="2999" spc="179">
                <a:solidFill>
                  <a:srgbClr val="000000"/>
                </a:solidFill>
                <a:latin typeface="Arimo"/>
                <a:ea typeface="Arimo"/>
                <a:cs typeface="Arimo"/>
                <a:sym typeface="Arimo"/>
              </a:rPr>
              <a:t>MongoDB </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994</Words>
  <Application>Microsoft Office PowerPoint</Application>
  <PresentationFormat>Custom</PresentationFormat>
  <Paragraphs>73</Paragraphs>
  <Slides>13</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13</vt:i4>
      </vt:variant>
    </vt:vector>
  </HeadingPairs>
  <TitlesOfParts>
    <vt:vector size="25" baseType="lpstr">
      <vt:lpstr>Proxima Nova Bold</vt:lpstr>
      <vt:lpstr>Arimo</vt:lpstr>
      <vt:lpstr>Noto Serif Display</vt:lpstr>
      <vt:lpstr>DejaVu Serif Bold</vt:lpstr>
      <vt:lpstr>Homemade Apple</vt:lpstr>
      <vt:lpstr>DejaVu Serif Italics</vt:lpstr>
      <vt:lpstr>Arial</vt:lpstr>
      <vt:lpstr>Calibri</vt:lpstr>
      <vt:lpstr>Arimo Bold</vt:lpstr>
      <vt:lpstr>Glacial Indifference</vt:lpstr>
      <vt:lpstr>DejaVu Serif</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Xây dựng website giới thiệu các ngôi chùa nổi tiếng của tỉnh Trà Vinh sử dụng React.js</dc:title>
  <cp:lastModifiedBy>KHANH DANG</cp:lastModifiedBy>
  <cp:revision>4</cp:revision>
  <dcterms:created xsi:type="dcterms:W3CDTF">2006-08-16T00:00:00Z</dcterms:created>
  <dcterms:modified xsi:type="dcterms:W3CDTF">2025-01-08T17:21:58Z</dcterms:modified>
  <dc:identifier>DAGbngoP51I</dc:identifier>
</cp:coreProperties>
</file>